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60" r:id="rId4"/>
    <p:sldId id="261" r:id="rId5"/>
    <p:sldId id="262" r:id="rId6"/>
    <p:sldId id="263" r:id="rId7"/>
    <p:sldId id="265" r:id="rId8"/>
    <p:sldId id="266" r:id="rId9"/>
    <p:sldId id="264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94" autoAdjust="0"/>
    <p:restoredTop sz="94660"/>
  </p:normalViewPr>
  <p:slideViewPr>
    <p:cSldViewPr>
      <p:cViewPr>
        <p:scale>
          <a:sx n="80" d="100"/>
          <a:sy n="80" d="100"/>
        </p:scale>
        <p:origin x="-121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7584" y="16778"/>
            <a:ext cx="8316416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600201"/>
            <a:ext cx="7499176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1197968" y="2276872"/>
            <a:ext cx="7499176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1840" y="4170566"/>
            <a:ext cx="30243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s-MX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Conceptos</a:t>
            </a:r>
            <a:r>
              <a:rPr kumimoji="0"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s-MX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básicos</a:t>
            </a:r>
            <a:r>
              <a:rPr kumimoji="0"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endParaRPr kumimoji="0"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131840" y="2708920"/>
            <a:ext cx="302433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Marketing digital</a:t>
            </a:r>
            <a:endParaRPr lang="en-US" altLang="ko-KR" sz="4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97932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344816" cy="1069514"/>
          </a:xfrm>
        </p:spPr>
        <p:txBody>
          <a:bodyPr/>
          <a:lstStyle/>
          <a:p>
            <a:r>
              <a:rPr lang="es-MX" dirty="0" smtClean="0"/>
              <a:t>Estrategias </a:t>
            </a:r>
            <a:endParaRPr lang="es-MX" dirty="0"/>
          </a:p>
        </p:txBody>
      </p:sp>
      <p:pic>
        <p:nvPicPr>
          <p:cNvPr id="5" name="4 Marcador de contenido"/>
          <p:cNvPicPr>
            <a:picLocks noGrp="1"/>
          </p:cNvPicPr>
          <p:nvPr>
            <p:ph idx="10"/>
          </p:nvPr>
        </p:nvPicPr>
        <p:blipFill rotWithShape="1">
          <a:blip r:embed="rId2"/>
          <a:srcRect l="14020" t="49994" r="41805" b="8459"/>
          <a:stretch/>
        </p:blipFill>
        <p:spPr bwMode="auto">
          <a:xfrm>
            <a:off x="683568" y="1556792"/>
            <a:ext cx="7776864" cy="42555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08467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96144" y="188640"/>
            <a:ext cx="7164288" cy="1069514"/>
          </a:xfrm>
        </p:spPr>
        <p:txBody>
          <a:bodyPr/>
          <a:lstStyle/>
          <a:p>
            <a:r>
              <a:rPr lang="es-MX" dirty="0" smtClean="0"/>
              <a:t>Nuevo paradigma de la </a:t>
            </a:r>
            <a:br>
              <a:rPr lang="es-MX" dirty="0" smtClean="0"/>
            </a:br>
            <a:r>
              <a:rPr lang="es-MX" dirty="0" smtClean="0"/>
              <a:t>comunicación </a:t>
            </a:r>
            <a:endParaRPr lang="es-MX" dirty="0"/>
          </a:p>
        </p:txBody>
      </p:sp>
      <p:sp>
        <p:nvSpPr>
          <p:cNvPr id="7" name="3 Marcador de contenido"/>
          <p:cNvSpPr>
            <a:spLocks noGrp="1"/>
          </p:cNvSpPr>
          <p:nvPr>
            <p:ph idx="10"/>
          </p:nvPr>
        </p:nvSpPr>
        <p:spPr>
          <a:xfrm>
            <a:off x="827584" y="1556792"/>
            <a:ext cx="7499176" cy="4536504"/>
          </a:xfrm>
        </p:spPr>
        <p:txBody>
          <a:bodyPr/>
          <a:lstStyle/>
          <a:p>
            <a:pPr marL="285750" lvl="0" indent="-285750" fontAlgn="base" latinLnBrk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MX" sz="20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¿Cuales son los principales cambios que han surgido en la comunicación?</a:t>
            </a:r>
            <a:endParaRPr lang="es-MX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s-MX" sz="2000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285750" lvl="0" indent="-28575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s-MX" sz="2000" dirty="0">
              <a:solidFill>
                <a:schemeClr val="tx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285750" lvl="0" indent="-28575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s-MX" sz="2000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285750" lvl="0" indent="-28575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s-MX" sz="2000" dirty="0">
              <a:solidFill>
                <a:schemeClr val="tx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285750" lvl="0" indent="-28575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s-MX" sz="2000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285750" lvl="0" indent="-28575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s-MX" sz="2000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285750" lvl="0" indent="-28575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s-MX" sz="2000" dirty="0">
              <a:solidFill>
                <a:schemeClr val="tx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285750" lvl="0" indent="-28575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s-MX" sz="2000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285750" lvl="0" indent="-28575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s-MX" sz="2000" dirty="0">
              <a:solidFill>
                <a:schemeClr val="tx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285750" lvl="0" indent="-28575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MX" sz="20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¿</a:t>
            </a:r>
            <a:r>
              <a:rPr lang="es-MX" sz="20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Que se obtiene de combinar la comunicación en los tres puntos de contacto?</a:t>
            </a:r>
            <a:endParaRPr lang="es-MX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MX" sz="20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¿Como interactúan entre si</a:t>
            </a:r>
            <a:r>
              <a:rPr lang="es-MX" sz="20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?</a:t>
            </a: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es-MX" sz="2400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es-MX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s-MX" dirty="0"/>
          </a:p>
        </p:txBody>
      </p:sp>
      <p:graphicFrame>
        <p:nvGraphicFramePr>
          <p:cNvPr id="9" name="4 Marcador de contenido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960831212"/>
              </p:ext>
            </p:extLst>
          </p:nvPr>
        </p:nvGraphicFramePr>
        <p:xfrm>
          <a:off x="1187624" y="2492896"/>
          <a:ext cx="6624736" cy="21602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5815"/>
                <a:gridCol w="1655815"/>
                <a:gridCol w="1656553"/>
                <a:gridCol w="1656553"/>
              </a:tblGrid>
              <a:tr h="7367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Puntos de </a:t>
                      </a:r>
                      <a:endParaRPr lang="es-MX" sz="1800" dirty="0" smtClean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contacto </a:t>
                      </a:r>
                      <a:endParaRPr lang="es-MX" sz="18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I</a:t>
                      </a:r>
                      <a:endParaRPr lang="es-MX" sz="18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WE</a:t>
                      </a:r>
                      <a:endParaRPr lang="es-MX" sz="18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They</a:t>
                      </a:r>
                      <a:endParaRPr lang="es-MX" sz="18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5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ysClr val="windowText" lastClr="000000"/>
                          </a:solidFill>
                          <a:effectLst/>
                        </a:rPr>
                        <a:t>Acción </a:t>
                      </a:r>
                      <a:endParaRPr lang="es-MX" sz="18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s-MX" sz="18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s-MX" sz="18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s-MX" sz="18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5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ysClr val="windowText" lastClr="000000"/>
                          </a:solidFill>
                          <a:effectLst/>
                        </a:rPr>
                        <a:t>Definición </a:t>
                      </a:r>
                      <a:endParaRPr lang="es-MX" sz="18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s-MX" sz="18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s-MX" sz="18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s-MX" sz="18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5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ysClr val="windowText" lastClr="000000"/>
                          </a:solidFill>
                          <a:effectLst/>
                        </a:rPr>
                        <a:t>Medios </a:t>
                      </a:r>
                      <a:endParaRPr lang="es-MX" sz="18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s-MX" sz="18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s-MX" sz="18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s-MX" sz="18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5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ysClr val="windowText" lastClr="000000"/>
                          </a:solidFill>
                          <a:effectLst/>
                        </a:rPr>
                        <a:t>Idea central </a:t>
                      </a:r>
                      <a:endParaRPr lang="es-MX" sz="18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s-MX" sz="18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s-MX" sz="18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s-MX" sz="18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577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116632"/>
            <a:ext cx="3528392" cy="1069514"/>
          </a:xfrm>
        </p:spPr>
        <p:txBody>
          <a:bodyPr/>
          <a:lstStyle/>
          <a:p>
            <a:r>
              <a:rPr lang="es-MX" dirty="0" smtClean="0"/>
              <a:t>SEO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idx="10"/>
          </p:nvPr>
        </p:nvSpPr>
        <p:spPr>
          <a:xfrm>
            <a:off x="467544" y="1484784"/>
            <a:ext cx="8229600" cy="4392488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s-MX" sz="2800" dirty="0" err="1" smtClean="0"/>
              <a:t>Search</a:t>
            </a:r>
            <a:r>
              <a:rPr lang="es-MX" sz="2800" dirty="0" smtClean="0"/>
              <a:t> </a:t>
            </a:r>
            <a:r>
              <a:rPr lang="es-MX" sz="2800" dirty="0" err="1"/>
              <a:t>Engine</a:t>
            </a:r>
            <a:r>
              <a:rPr lang="es-MX" sz="2800" dirty="0"/>
              <a:t> </a:t>
            </a:r>
            <a:r>
              <a:rPr lang="es-MX" sz="2800" dirty="0" err="1"/>
              <a:t>Optimization</a:t>
            </a:r>
            <a:r>
              <a:rPr lang="es-MX" sz="2800" dirty="0"/>
              <a:t>, </a:t>
            </a:r>
            <a:r>
              <a:rPr lang="es-MX" sz="2800" dirty="0" smtClean="0"/>
              <a:t>- optimización  de </a:t>
            </a:r>
            <a:r>
              <a:rPr lang="es-MX" sz="2800" dirty="0"/>
              <a:t>los motores de </a:t>
            </a:r>
            <a:r>
              <a:rPr lang="es-MX" sz="2800" dirty="0" smtClean="0"/>
              <a:t>búsqueda.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2800" dirty="0"/>
              <a:t>Mejora de la visibilidad de nuestra web en los resultados de búsqueda de los buscadores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2800" dirty="0" smtClean="0"/>
              <a:t>Es un </a:t>
            </a:r>
            <a:r>
              <a:rPr lang="es-MX" sz="2800" dirty="0"/>
              <a:t>proceso </a:t>
            </a:r>
            <a:r>
              <a:rPr lang="es-MX" sz="2800" dirty="0" smtClean="0"/>
              <a:t>orgánico - </a:t>
            </a:r>
            <a:r>
              <a:rPr lang="es-MX" sz="2800" b="1" dirty="0" smtClean="0"/>
              <a:t>no se paga</a:t>
            </a:r>
            <a:r>
              <a:rPr lang="es-MX" sz="2800" dirty="0" smtClean="0"/>
              <a:t>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2800" dirty="0" smtClean="0"/>
              <a:t>Tener </a:t>
            </a:r>
            <a:r>
              <a:rPr lang="es-MX" sz="2800" dirty="0"/>
              <a:t>en </a:t>
            </a:r>
            <a:r>
              <a:rPr lang="es-MX" sz="2800" dirty="0" smtClean="0"/>
              <a:t>cuenta: el </a:t>
            </a:r>
            <a:r>
              <a:rPr lang="es-MX" sz="2800" dirty="0"/>
              <a:t>algoritmo usado por los </a:t>
            </a:r>
            <a:r>
              <a:rPr lang="es-MX" sz="2800" dirty="0" smtClean="0"/>
              <a:t> buscadores</a:t>
            </a:r>
            <a:r>
              <a:rPr lang="es-MX" sz="2800" dirty="0"/>
              <a:t>, las palabras claves, el diseño, el </a:t>
            </a:r>
            <a:r>
              <a:rPr lang="es-MX" sz="2800" dirty="0" smtClean="0"/>
              <a:t> contenido, </a:t>
            </a:r>
            <a:r>
              <a:rPr lang="es-MX" sz="2800" dirty="0"/>
              <a:t> links, indexación, </a:t>
            </a:r>
            <a:r>
              <a:rPr lang="es-MX" sz="2800" dirty="0" smtClean="0"/>
              <a:t>entre otros. </a:t>
            </a:r>
            <a:endParaRPr lang="es-MX" sz="2800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9577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116632"/>
            <a:ext cx="3888432" cy="1069514"/>
          </a:xfrm>
        </p:spPr>
        <p:txBody>
          <a:bodyPr/>
          <a:lstStyle/>
          <a:p>
            <a:r>
              <a:rPr lang="es-MX" dirty="0" err="1" smtClean="0"/>
              <a:t>SEM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idx="10"/>
          </p:nvPr>
        </p:nvSpPr>
        <p:spPr>
          <a:xfrm>
            <a:off x="539552" y="1556792"/>
            <a:ext cx="8157592" cy="4320480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s-MX" sz="2800" dirty="0" err="1" smtClean="0"/>
              <a:t>Search</a:t>
            </a:r>
            <a:r>
              <a:rPr lang="es-MX" sz="2800" dirty="0" smtClean="0"/>
              <a:t> </a:t>
            </a:r>
            <a:r>
              <a:rPr lang="es-MX" sz="2800" dirty="0" err="1"/>
              <a:t>Engine</a:t>
            </a:r>
            <a:r>
              <a:rPr lang="es-MX" sz="2800" dirty="0"/>
              <a:t> </a:t>
            </a:r>
            <a:r>
              <a:rPr lang="es-MX" sz="2800" dirty="0" smtClean="0"/>
              <a:t>Marketing – optimización del marketing de búsqueda.</a:t>
            </a:r>
            <a:endParaRPr lang="es-MX" sz="2800" dirty="0"/>
          </a:p>
          <a:p>
            <a:pPr marL="285750" indent="-285750">
              <a:buFont typeface="Arial" pitchFamily="34" charset="0"/>
              <a:buChar char="•"/>
            </a:pPr>
            <a:r>
              <a:rPr lang="es-MX" sz="2800" dirty="0" smtClean="0"/>
              <a:t>Mejoramos </a:t>
            </a:r>
            <a:r>
              <a:rPr lang="es-MX" sz="2800" dirty="0"/>
              <a:t>el posicionamiento de nuestras </a:t>
            </a:r>
            <a:r>
              <a:rPr lang="es-MX" sz="2800" dirty="0" smtClean="0"/>
              <a:t> páginas </a:t>
            </a:r>
            <a:r>
              <a:rPr lang="es-MX" sz="2800" dirty="0"/>
              <a:t>a través del </a:t>
            </a:r>
            <a:r>
              <a:rPr lang="es-MX" sz="2800" b="1" dirty="0"/>
              <a:t>pago</a:t>
            </a:r>
            <a:r>
              <a:rPr lang="es-MX" sz="2800" dirty="0"/>
              <a:t> de publicidades. </a:t>
            </a:r>
            <a:endParaRPr lang="es-MX" sz="2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MX" sz="2800" dirty="0" smtClean="0"/>
              <a:t>Tener en cuenta: qué </a:t>
            </a:r>
            <a:r>
              <a:rPr lang="es-MX" sz="2800" dirty="0"/>
              <a:t>palabras estamos </a:t>
            </a:r>
            <a:r>
              <a:rPr lang="es-MX" sz="2800" dirty="0" smtClean="0"/>
              <a:t>       comprando, </a:t>
            </a:r>
            <a:r>
              <a:rPr lang="es-MX" sz="2800" dirty="0"/>
              <a:t>para qué</a:t>
            </a:r>
            <a:r>
              <a:rPr lang="es-MX" sz="2800" dirty="0" smtClean="0"/>
              <a:t>, </a:t>
            </a:r>
            <a:r>
              <a:rPr lang="es-MX" sz="2800" dirty="0"/>
              <a:t>distribuir de forma </a:t>
            </a:r>
            <a:r>
              <a:rPr lang="es-MX" sz="2800" dirty="0" smtClean="0"/>
              <a:t>   correcta </a:t>
            </a:r>
            <a:r>
              <a:rPr lang="es-MX" sz="2800" dirty="0"/>
              <a:t>el </a:t>
            </a:r>
            <a:r>
              <a:rPr lang="es-MX" sz="2800" dirty="0" smtClean="0"/>
              <a:t>presupuesto, escoger el mejor   modelo de costes. 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399577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514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2902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404664"/>
            <a:ext cx="4536504" cy="1069514"/>
          </a:xfrm>
        </p:spPr>
        <p:txBody>
          <a:bodyPr/>
          <a:lstStyle/>
          <a:p>
            <a:r>
              <a:rPr lang="es-MX" dirty="0" smtClean="0"/>
              <a:t>Mobile marketing 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idx="10"/>
          </p:nvPr>
        </p:nvSpPr>
        <p:spPr>
          <a:xfrm>
            <a:off x="611560" y="1772816"/>
            <a:ext cx="8085584" cy="4104456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s-MX" sz="2800" dirty="0" smtClean="0"/>
              <a:t>SMS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2800" dirty="0"/>
              <a:t>C</a:t>
            </a:r>
            <a:r>
              <a:rPr lang="es-MX" sz="2800" dirty="0" smtClean="0"/>
              <a:t>ódigo </a:t>
            </a:r>
            <a:r>
              <a:rPr lang="es-MX" sz="2800" dirty="0" err="1" smtClean="0"/>
              <a:t>QR</a:t>
            </a:r>
            <a:endParaRPr lang="es-MX" sz="2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MX" sz="2800" dirty="0" err="1" smtClean="0"/>
              <a:t>Advergaming</a:t>
            </a:r>
            <a:r>
              <a:rPr lang="es-MX" sz="2800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2800" dirty="0" smtClean="0"/>
              <a:t>Aplicaciones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2800" dirty="0" err="1" smtClean="0"/>
              <a:t>Geolocalización</a:t>
            </a:r>
            <a:endParaRPr lang="es-MX" sz="2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MX" sz="2800" dirty="0"/>
              <a:t>R</a:t>
            </a:r>
            <a:r>
              <a:rPr lang="es-MX" sz="2800" dirty="0" smtClean="0"/>
              <a:t>ealidad </a:t>
            </a:r>
            <a:r>
              <a:rPr lang="es-MX" sz="2800" dirty="0"/>
              <a:t>aumentada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52840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188640"/>
            <a:ext cx="5256584" cy="1069514"/>
          </a:xfrm>
        </p:spPr>
        <p:txBody>
          <a:bodyPr/>
          <a:lstStyle/>
          <a:p>
            <a:r>
              <a:rPr lang="es-MX" dirty="0" smtClean="0"/>
              <a:t>Modelos de costes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1124744"/>
            <a:ext cx="2232248" cy="460648"/>
          </a:xfrm>
        </p:spPr>
        <p:txBody>
          <a:bodyPr/>
          <a:lstStyle/>
          <a:p>
            <a:r>
              <a:rPr lang="es-MX" dirty="0" smtClean="0"/>
              <a:t>Marketing online</a:t>
            </a:r>
            <a:endParaRPr lang="es-MX" dirty="0"/>
          </a:p>
        </p:txBody>
      </p:sp>
      <p:pic>
        <p:nvPicPr>
          <p:cNvPr id="5" name="4 Marcador de contenido"/>
          <p:cNvPicPr>
            <a:picLocks noGrp="1"/>
          </p:cNvPicPr>
          <p:nvPr>
            <p:ph idx="10"/>
          </p:nvPr>
        </p:nvPicPr>
        <p:blipFill rotWithShape="1">
          <a:blip r:embed="rId2"/>
          <a:srcRect l="13167" t="39543" r="36473" b="12314"/>
          <a:stretch/>
        </p:blipFill>
        <p:spPr bwMode="auto">
          <a:xfrm>
            <a:off x="467544" y="1988840"/>
            <a:ext cx="8064896" cy="41044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47096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186</Words>
  <Application>Microsoft Office PowerPoint</Application>
  <PresentationFormat>Presentación en pantalla (4:3)</PresentationFormat>
  <Paragraphs>57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0" baseType="lpstr">
      <vt:lpstr>Office Theme</vt:lpstr>
      <vt:lpstr>Custom Design</vt:lpstr>
      <vt:lpstr>Presentación de PowerPoint</vt:lpstr>
      <vt:lpstr>Estrategias </vt:lpstr>
      <vt:lpstr>Nuevo paradigma de la  comunicación </vt:lpstr>
      <vt:lpstr>SEO</vt:lpstr>
      <vt:lpstr>SEM</vt:lpstr>
      <vt:lpstr>Presentación de PowerPoint</vt:lpstr>
      <vt:lpstr>Mobile marketing </vt:lpstr>
      <vt:lpstr>Modelos de costes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Caro</cp:lastModifiedBy>
  <cp:revision>30</cp:revision>
  <dcterms:created xsi:type="dcterms:W3CDTF">2014-04-01T16:35:38Z</dcterms:created>
  <dcterms:modified xsi:type="dcterms:W3CDTF">2017-04-21T01:02:28Z</dcterms:modified>
</cp:coreProperties>
</file>