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2" r:id="rId4"/>
    <p:sldId id="303" r:id="rId5"/>
    <p:sldId id="290" r:id="rId6"/>
    <p:sldId id="291" r:id="rId7"/>
    <p:sldId id="292" r:id="rId8"/>
    <p:sldId id="293" r:id="rId9"/>
    <p:sldId id="294" r:id="rId10"/>
    <p:sldId id="295" r:id="rId11"/>
    <p:sldId id="300" r:id="rId12"/>
    <p:sldId id="301" r:id="rId13"/>
    <p:sldId id="296" r:id="rId14"/>
    <p:sldId id="297" r:id="rId15"/>
    <p:sldId id="261" r:id="rId16"/>
    <p:sldId id="262" r:id="rId17"/>
    <p:sldId id="263" r:id="rId18"/>
    <p:sldId id="264" r:id="rId19"/>
    <p:sldId id="269" r:id="rId20"/>
    <p:sldId id="265" r:id="rId21"/>
    <p:sldId id="270" r:id="rId22"/>
    <p:sldId id="271" r:id="rId23"/>
    <p:sldId id="272" r:id="rId24"/>
    <p:sldId id="267" r:id="rId25"/>
    <p:sldId id="268" r:id="rId26"/>
    <p:sldId id="273" r:id="rId27"/>
    <p:sldId id="274" r:id="rId28"/>
    <p:sldId id="275" r:id="rId29"/>
    <p:sldId id="276" r:id="rId30"/>
    <p:sldId id="277" r:id="rId31"/>
    <p:sldId id="281" r:id="rId32"/>
    <p:sldId id="278" r:id="rId33"/>
    <p:sldId id="282" r:id="rId34"/>
    <p:sldId id="283" r:id="rId35"/>
    <p:sldId id="284" r:id="rId36"/>
    <p:sldId id="285" r:id="rId37"/>
    <p:sldId id="286" r:id="rId38"/>
    <p:sldId id="279" r:id="rId39"/>
    <p:sldId id="280" r:id="rId4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4" autoAdjust="0"/>
    <p:restoredTop sz="94660"/>
  </p:normalViewPr>
  <p:slideViewPr>
    <p:cSldViewPr>
      <p:cViewPr>
        <p:scale>
          <a:sx n="81" d="100"/>
          <a:sy n="81" d="100"/>
        </p:scale>
        <p:origin x="-12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D408E3-9B4E-4A11-B94D-927EDCEEE108}" type="datetimeFigureOut">
              <a:rPr lang="es-MX" smtClean="0"/>
              <a:pPr/>
              <a:t>29/02/2016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055921-3545-4B3F-B2BD-F408B193CB7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408E3-9B4E-4A11-B94D-927EDCEEE108}" type="datetimeFigureOut">
              <a:rPr lang="es-MX" smtClean="0"/>
              <a:pPr/>
              <a:t>29/02/2016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55921-3545-4B3F-B2BD-F408B193CB7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Creación de logotipos </a:t>
            </a:r>
            <a:endParaRPr lang="es-MX" dirty="0"/>
          </a:p>
        </p:txBody>
      </p:sp>
      <p:sp>
        <p:nvSpPr>
          <p:cNvPr id="3" name="2 Subtítulo"/>
          <p:cNvSpPr>
            <a:spLocks noGrp="1"/>
          </p:cNvSpPr>
          <p:nvPr>
            <p:ph type="subTitle" idx="1"/>
          </p:nvPr>
        </p:nvSpPr>
        <p:spPr/>
        <p:txBody>
          <a:bodyPr/>
          <a:lstStyle/>
          <a:p>
            <a:r>
              <a:rPr lang="es-MX" dirty="0" smtClean="0"/>
              <a:t>Casos de estudio </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Búsqueda de alternativas</a:t>
            </a:r>
            <a:endParaRPr lang="es-MX" dirty="0"/>
          </a:p>
        </p:txBody>
      </p:sp>
      <p:pic>
        <p:nvPicPr>
          <p:cNvPr id="5126" name="Picture 6" descr="http://www.assumptesdedisseny.com/casos/cite4.jpg"/>
          <p:cNvPicPr>
            <a:picLocks noChangeAspect="1" noChangeArrowheads="1"/>
          </p:cNvPicPr>
          <p:nvPr/>
        </p:nvPicPr>
        <p:blipFill>
          <a:blip r:embed="rId2" cstate="print"/>
          <a:srcRect/>
          <a:stretch>
            <a:fillRect/>
          </a:stretch>
        </p:blipFill>
        <p:spPr bwMode="auto">
          <a:xfrm>
            <a:off x="0" y="2420888"/>
            <a:ext cx="8946994" cy="2520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Búsqueda de alternativas</a:t>
            </a:r>
            <a:endParaRPr lang="es-MX" dirty="0"/>
          </a:p>
        </p:txBody>
      </p:sp>
      <p:pic>
        <p:nvPicPr>
          <p:cNvPr id="58370" name="Picture 2" descr="http://www.assumptesdedisseny.com/casos/cite5.jpg"/>
          <p:cNvPicPr>
            <a:picLocks noChangeAspect="1" noChangeArrowheads="1"/>
          </p:cNvPicPr>
          <p:nvPr/>
        </p:nvPicPr>
        <p:blipFill>
          <a:blip r:embed="rId2" cstate="print"/>
          <a:srcRect/>
          <a:stretch>
            <a:fillRect/>
          </a:stretch>
        </p:blipFill>
        <p:spPr bwMode="auto">
          <a:xfrm>
            <a:off x="0" y="2132856"/>
            <a:ext cx="9202622" cy="25922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Búsqueda de alternativas</a:t>
            </a:r>
            <a:endParaRPr lang="es-MX" dirty="0"/>
          </a:p>
        </p:txBody>
      </p:sp>
      <p:pic>
        <p:nvPicPr>
          <p:cNvPr id="57346" name="Picture 2" descr="http://www.assumptesdedisseny.com/casos/cite6.jpg"/>
          <p:cNvPicPr>
            <a:picLocks noChangeAspect="1" noChangeArrowheads="1"/>
          </p:cNvPicPr>
          <p:nvPr/>
        </p:nvPicPr>
        <p:blipFill>
          <a:blip r:embed="rId2" cstate="print"/>
          <a:srcRect/>
          <a:stretch>
            <a:fillRect/>
          </a:stretch>
        </p:blipFill>
        <p:spPr bwMode="auto">
          <a:xfrm>
            <a:off x="132707" y="1412776"/>
            <a:ext cx="8691365" cy="2448272"/>
          </a:xfrm>
          <a:prstGeom prst="rect">
            <a:avLst/>
          </a:prstGeom>
          <a:noFill/>
        </p:spPr>
      </p:pic>
      <p:pic>
        <p:nvPicPr>
          <p:cNvPr id="57348" name="Picture 4" descr="http://www.assumptesdedisseny.com/casos/cite7.jpg"/>
          <p:cNvPicPr>
            <a:picLocks noChangeAspect="1" noChangeArrowheads="1"/>
          </p:cNvPicPr>
          <p:nvPr/>
        </p:nvPicPr>
        <p:blipFill>
          <a:blip r:embed="rId3" cstate="print"/>
          <a:srcRect/>
          <a:stretch>
            <a:fillRect/>
          </a:stretch>
        </p:blipFill>
        <p:spPr bwMode="auto">
          <a:xfrm>
            <a:off x="0" y="3789040"/>
            <a:ext cx="9119305" cy="256881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Propuesta final </a:t>
            </a:r>
            <a:endParaRPr lang="es-MX" dirty="0"/>
          </a:p>
        </p:txBody>
      </p:sp>
      <p:pic>
        <p:nvPicPr>
          <p:cNvPr id="4098" name="Picture 2" descr="http://www.assumptesdedisseny.com/casos/cite2.jpg"/>
          <p:cNvPicPr>
            <a:picLocks noChangeAspect="1" noChangeArrowheads="1"/>
          </p:cNvPicPr>
          <p:nvPr/>
        </p:nvPicPr>
        <p:blipFill>
          <a:blip r:embed="rId2" cstate="print"/>
          <a:srcRect l="22885" r="19617"/>
          <a:stretch>
            <a:fillRect/>
          </a:stretch>
        </p:blipFill>
        <p:spPr bwMode="auto">
          <a:xfrm>
            <a:off x="1547664" y="2060848"/>
            <a:ext cx="6173192" cy="30243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Aplicaciones </a:t>
            </a:r>
            <a:endParaRPr lang="es-MX" dirty="0"/>
          </a:p>
        </p:txBody>
      </p:sp>
      <p:pic>
        <p:nvPicPr>
          <p:cNvPr id="3074" name="Picture 2" descr="Ilustraciones"/>
          <p:cNvPicPr>
            <a:picLocks noChangeAspect="1" noChangeArrowheads="1"/>
          </p:cNvPicPr>
          <p:nvPr/>
        </p:nvPicPr>
        <p:blipFill>
          <a:blip r:embed="rId2" cstate="print"/>
          <a:srcRect/>
          <a:stretch>
            <a:fillRect/>
          </a:stretch>
        </p:blipFill>
        <p:spPr bwMode="auto">
          <a:xfrm>
            <a:off x="539551" y="1844824"/>
            <a:ext cx="8019712" cy="40324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it-IT" b="1" dirty="0" smtClean="0"/>
              <a:t>Caso 2. Una </a:t>
            </a:r>
            <a:r>
              <a:rPr lang="it-IT" b="1" dirty="0"/>
              <a:t>finestra a la </a:t>
            </a:r>
            <a:r>
              <a:rPr lang="it-IT" b="1" dirty="0" smtClean="0"/>
              <a:t>natura</a:t>
            </a:r>
            <a:endParaRPr lang="es-MX" dirty="0"/>
          </a:p>
        </p:txBody>
      </p:sp>
      <p:sp>
        <p:nvSpPr>
          <p:cNvPr id="3" name="2 Marcador de contenido"/>
          <p:cNvSpPr>
            <a:spLocks noGrp="1"/>
          </p:cNvSpPr>
          <p:nvPr>
            <p:ph idx="1"/>
          </p:nvPr>
        </p:nvSpPr>
        <p:spPr/>
        <p:txBody>
          <a:bodyPr>
            <a:normAutofit/>
          </a:bodyPr>
          <a:lstStyle/>
          <a:p>
            <a:pPr>
              <a:buNone/>
            </a:pPr>
            <a:r>
              <a:rPr lang="es-MX" dirty="0" smtClean="0"/>
              <a:t>Por </a:t>
            </a:r>
            <a:r>
              <a:rPr lang="es-MX" dirty="0"/>
              <a:t>parte del cliente se nos pide el diseño de la imagen visual de una campaña, destinada a promover la </a:t>
            </a:r>
            <a:r>
              <a:rPr lang="es-MX" dirty="0" smtClean="0"/>
              <a:t>marca Alforja </a:t>
            </a:r>
            <a:r>
              <a:rPr lang="es-MX" dirty="0"/>
              <a:t>como posible destino turístico, para un público de todos los ámbitos interesado en actividades al aire </a:t>
            </a:r>
            <a:br>
              <a:rPr lang="es-MX" dirty="0"/>
            </a:br>
            <a:r>
              <a:rPr lang="es-MX" dirty="0"/>
              <a:t>libre, vinculadas con la naturaleza. El lema de la campaña propuesto por el cliente es: “Alforja una </a:t>
            </a:r>
            <a:r>
              <a:rPr lang="es-MX" dirty="0" err="1"/>
              <a:t>finestra</a:t>
            </a:r>
            <a:r>
              <a:rPr lang="es-MX" dirty="0"/>
              <a:t> a </a:t>
            </a:r>
            <a:r>
              <a:rPr lang="es-MX" dirty="0" smtClean="0"/>
              <a:t>la natura</a:t>
            </a:r>
            <a:r>
              <a:rPr lang="es-MX" dirty="0"/>
              <a:t>”</a:t>
            </a:r>
          </a:p>
          <a:p>
            <a:pPr>
              <a:buNone/>
            </a:pP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Objetivos </a:t>
            </a:r>
            <a:r>
              <a:rPr lang="es-MX" b="1" dirty="0" smtClean="0"/>
              <a:t>publicitarios</a:t>
            </a:r>
            <a:endParaRPr lang="es-MX" dirty="0"/>
          </a:p>
        </p:txBody>
      </p:sp>
      <p:sp>
        <p:nvSpPr>
          <p:cNvPr id="3" name="2 Marcador de contenido"/>
          <p:cNvSpPr>
            <a:spLocks noGrp="1"/>
          </p:cNvSpPr>
          <p:nvPr>
            <p:ph idx="1"/>
          </p:nvPr>
        </p:nvSpPr>
        <p:spPr/>
        <p:txBody>
          <a:bodyPr/>
          <a:lstStyle/>
          <a:p>
            <a:r>
              <a:rPr lang="es-MX" dirty="0"/>
              <a:t>Dar a conocer el producto “Alforja” como destino </a:t>
            </a:r>
            <a:r>
              <a:rPr lang="es-MX" dirty="0" smtClean="0"/>
              <a:t>turístico.</a:t>
            </a:r>
            <a:endParaRPr lang="es-MX" dirty="0"/>
          </a:p>
          <a:p>
            <a:r>
              <a:rPr lang="es-MX" dirty="0" smtClean="0"/>
              <a:t>Informar </a:t>
            </a:r>
            <a:r>
              <a:rPr lang="es-MX" dirty="0"/>
              <a:t>sobre las características y ventajas del producto “Alforja</a:t>
            </a:r>
            <a:r>
              <a:rPr lang="es-MX" dirty="0" smtClean="0"/>
              <a:t>”.</a:t>
            </a:r>
            <a:endParaRPr lang="es-MX" dirty="0"/>
          </a:p>
          <a:p>
            <a:r>
              <a:rPr lang="es-MX" dirty="0" smtClean="0"/>
              <a:t>Resaltar </a:t>
            </a:r>
            <a:r>
              <a:rPr lang="es-MX" dirty="0"/>
              <a:t>los principales beneficios o atributos del pueblo y sus </a:t>
            </a:r>
            <a:r>
              <a:rPr lang="es-MX" dirty="0" smtClean="0"/>
              <a:t>alrededores.</a:t>
            </a:r>
            <a:endParaRPr lang="es-MX" dirty="0"/>
          </a:p>
          <a:p>
            <a:r>
              <a:rPr lang="es-MX" dirty="0" smtClean="0"/>
              <a:t>Persuadir</a:t>
            </a:r>
            <a:r>
              <a:rPr lang="es-MX" dirty="0"/>
              <a:t>, incentivar, y estimular la llegada de visitantes a la localidad.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Ventajas o elementos a </a:t>
            </a:r>
            <a:r>
              <a:rPr lang="es-MX" b="1" dirty="0" smtClean="0"/>
              <a:t>destacar</a:t>
            </a:r>
            <a:endParaRPr lang="es-MX" dirty="0"/>
          </a:p>
        </p:txBody>
      </p:sp>
      <p:sp>
        <p:nvSpPr>
          <p:cNvPr id="3" name="2 Marcador de contenido"/>
          <p:cNvSpPr>
            <a:spLocks noGrp="1"/>
          </p:cNvSpPr>
          <p:nvPr>
            <p:ph idx="1"/>
          </p:nvPr>
        </p:nvSpPr>
        <p:spPr/>
        <p:txBody>
          <a:bodyPr>
            <a:normAutofit fontScale="92500"/>
          </a:bodyPr>
          <a:lstStyle/>
          <a:p>
            <a:r>
              <a:rPr lang="es-MX" dirty="0"/>
              <a:t>Contacto directo con un entorno </a:t>
            </a:r>
            <a:r>
              <a:rPr lang="es-MX" dirty="0" smtClean="0"/>
              <a:t>natural</a:t>
            </a:r>
          </a:p>
          <a:p>
            <a:r>
              <a:rPr lang="es-MX" dirty="0" smtClean="0"/>
              <a:t>Posibilidades </a:t>
            </a:r>
            <a:r>
              <a:rPr lang="es-MX" dirty="0"/>
              <a:t>de rutas a pie o en </a:t>
            </a:r>
            <a:r>
              <a:rPr lang="es-MX" dirty="0" smtClean="0"/>
              <a:t>bicicleta</a:t>
            </a:r>
          </a:p>
          <a:p>
            <a:r>
              <a:rPr lang="es-MX" dirty="0" smtClean="0"/>
              <a:t>Proximidad </a:t>
            </a:r>
            <a:r>
              <a:rPr lang="es-MX" dirty="0"/>
              <a:t>a otros lugares de </a:t>
            </a:r>
            <a:r>
              <a:rPr lang="es-MX" dirty="0" smtClean="0"/>
              <a:t>interés</a:t>
            </a:r>
          </a:p>
          <a:p>
            <a:r>
              <a:rPr lang="es-MX" dirty="0" smtClean="0"/>
              <a:t>Un </a:t>
            </a:r>
            <a:r>
              <a:rPr lang="es-MX" dirty="0"/>
              <a:t>entorno cultural e histórico digno de </a:t>
            </a:r>
            <a:r>
              <a:rPr lang="es-MX" dirty="0" smtClean="0"/>
              <a:t>conocer</a:t>
            </a:r>
          </a:p>
          <a:p>
            <a:r>
              <a:rPr lang="es-MX" dirty="0" smtClean="0"/>
              <a:t>Arquitectura </a:t>
            </a:r>
            <a:r>
              <a:rPr lang="es-MX" dirty="0"/>
              <a:t>típica de más de 600 años de </a:t>
            </a:r>
            <a:r>
              <a:rPr lang="es-MX" dirty="0" err="1"/>
              <a:t>antiguedad</a:t>
            </a:r>
            <a:r>
              <a:rPr lang="es-MX" dirty="0"/>
              <a:t> </a:t>
            </a:r>
            <a:endParaRPr lang="es-MX" dirty="0" smtClean="0"/>
          </a:p>
          <a:p>
            <a:r>
              <a:rPr lang="es-MX" dirty="0" smtClean="0"/>
              <a:t>Variadas </a:t>
            </a:r>
            <a:r>
              <a:rPr lang="es-MX" dirty="0"/>
              <a:t>opciones </a:t>
            </a:r>
            <a:r>
              <a:rPr lang="es-MX" dirty="0" smtClean="0"/>
              <a:t>culinarias</a:t>
            </a:r>
          </a:p>
          <a:p>
            <a:r>
              <a:rPr lang="es-MX" dirty="0" smtClean="0"/>
              <a:t>Otras </a:t>
            </a:r>
            <a:r>
              <a:rPr lang="es-MX" dirty="0"/>
              <a:t>opciones deportivas o de </a:t>
            </a:r>
            <a:r>
              <a:rPr lang="es-MX" dirty="0" smtClean="0"/>
              <a:t>esparcimiento</a:t>
            </a:r>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Desarrollo del </a:t>
            </a:r>
            <a:r>
              <a:rPr lang="es-MX" b="1" dirty="0" smtClean="0"/>
              <a:t>proyecto</a:t>
            </a:r>
            <a:endParaRPr lang="es-MX" dirty="0"/>
          </a:p>
        </p:txBody>
      </p:sp>
      <p:sp>
        <p:nvSpPr>
          <p:cNvPr id="3" name="2 Marcador de contenido"/>
          <p:cNvSpPr>
            <a:spLocks noGrp="1"/>
          </p:cNvSpPr>
          <p:nvPr>
            <p:ph idx="1"/>
          </p:nvPr>
        </p:nvSpPr>
        <p:spPr/>
        <p:txBody>
          <a:bodyPr/>
          <a:lstStyle/>
          <a:p>
            <a:r>
              <a:rPr lang="es-MX" dirty="0" smtClean="0"/>
              <a:t>Se </a:t>
            </a:r>
            <a:r>
              <a:rPr lang="es-MX" dirty="0"/>
              <a:t>realizó una investigación en la cual se intentó identificar cuales eran los principales rasgos o elementos considerados identificativos de la localidad</a:t>
            </a:r>
            <a:r>
              <a:rPr lang="es-MX" dirty="0" smtClean="0"/>
              <a:t>.</a:t>
            </a:r>
            <a:r>
              <a:rPr lang="es-MX" dirty="0"/>
              <a:t> </a:t>
            </a:r>
          </a:p>
          <a:p>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Desarrollo del proyecto</a:t>
            </a:r>
            <a:endParaRPr lang="es-MX" dirty="0"/>
          </a:p>
        </p:txBody>
      </p:sp>
      <p:sp>
        <p:nvSpPr>
          <p:cNvPr id="3" name="2 Marcador de contenido"/>
          <p:cNvSpPr>
            <a:spLocks noGrp="1"/>
          </p:cNvSpPr>
          <p:nvPr>
            <p:ph idx="1"/>
          </p:nvPr>
        </p:nvSpPr>
        <p:spPr/>
        <p:txBody>
          <a:bodyPr/>
          <a:lstStyle/>
          <a:p>
            <a:pPr>
              <a:buNone/>
            </a:pPr>
            <a:r>
              <a:rPr lang="es-MX" b="1" dirty="0"/>
              <a:t>Elementos orográficos y naturales:</a:t>
            </a:r>
          </a:p>
          <a:p>
            <a:r>
              <a:rPr lang="es-MX" dirty="0" smtClean="0"/>
              <a:t>El </a:t>
            </a:r>
            <a:r>
              <a:rPr lang="es-MX" dirty="0"/>
              <a:t>valle de </a:t>
            </a:r>
            <a:r>
              <a:rPr lang="es-MX" dirty="0" smtClean="0"/>
              <a:t>Alforja</a:t>
            </a:r>
          </a:p>
          <a:p>
            <a:r>
              <a:rPr lang="es-MX" dirty="0" smtClean="0"/>
              <a:t>La </a:t>
            </a:r>
            <a:r>
              <a:rPr lang="es-MX" dirty="0"/>
              <a:t>riera de Alforja (la mayor parte del tiempo </a:t>
            </a:r>
            <a:r>
              <a:rPr lang="es-MX" dirty="0" smtClean="0"/>
              <a:t>seca)</a:t>
            </a:r>
          </a:p>
          <a:p>
            <a:r>
              <a:rPr lang="es-MX" dirty="0" smtClean="0"/>
              <a:t>La </a:t>
            </a:r>
            <a:r>
              <a:rPr lang="es-MX" dirty="0"/>
              <a:t>vegetación y la fauna de la </a:t>
            </a:r>
            <a:r>
              <a:rPr lang="es-MX" dirty="0" smtClean="0"/>
              <a:t>zona</a:t>
            </a:r>
          </a:p>
          <a:p>
            <a:r>
              <a:rPr lang="es-MX" dirty="0" smtClean="0"/>
              <a:t>El </a:t>
            </a:r>
            <a:r>
              <a:rPr lang="es-MX" dirty="0"/>
              <a:t>cultivo de la avellana (cada vez menos presente</a:t>
            </a:r>
            <a:r>
              <a:rPr lang="es-MX" dirty="0" smtClean="0"/>
              <a:t>)</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Que es un logo y para que </a:t>
            </a:r>
            <a:r>
              <a:rPr lang="es-MX" dirty="0" smtClean="0"/>
              <a:t>sirve</a:t>
            </a:r>
            <a:endParaRPr lang="es-MX" dirty="0"/>
          </a:p>
        </p:txBody>
      </p:sp>
      <p:sp>
        <p:nvSpPr>
          <p:cNvPr id="3" name="2 Marcador de contenido"/>
          <p:cNvSpPr>
            <a:spLocks noGrp="1"/>
          </p:cNvSpPr>
          <p:nvPr>
            <p:ph idx="1"/>
          </p:nvPr>
        </p:nvSpPr>
        <p:spPr/>
        <p:txBody>
          <a:bodyPr>
            <a:normAutofit/>
          </a:bodyPr>
          <a:lstStyle/>
          <a:p>
            <a:r>
              <a:rPr lang="es-ES" dirty="0"/>
              <a:t>Este es un mensaje abreviado de todos los valores de una </a:t>
            </a:r>
            <a:r>
              <a:rPr lang="es-ES" dirty="0" smtClean="0"/>
              <a:t>marca.</a:t>
            </a:r>
          </a:p>
          <a:p>
            <a:r>
              <a:rPr lang="es-ES" dirty="0"/>
              <a:t>E</a:t>
            </a:r>
            <a:r>
              <a:rPr lang="es-ES" dirty="0" smtClean="0"/>
              <a:t>stá </a:t>
            </a:r>
            <a:r>
              <a:rPr lang="es-ES" dirty="0"/>
              <a:t>compuesto de un grupo de letras, símbolos, abreviaturas, cifras etc. </a:t>
            </a:r>
            <a:endParaRPr lang="es-ES" dirty="0" smtClean="0"/>
          </a:p>
          <a:p>
            <a:r>
              <a:rPr lang="es-ES" dirty="0" smtClean="0"/>
              <a:t>El </a:t>
            </a:r>
            <a:r>
              <a:rPr lang="es-ES" dirty="0"/>
              <a:t>logotipo es la firma de su compañía. </a:t>
            </a:r>
            <a:endParaRPr lang="es-ES" dirty="0" smtClean="0"/>
          </a:p>
          <a:p>
            <a:r>
              <a:rPr lang="es-ES" dirty="0" smtClean="0"/>
              <a:t>Un </a:t>
            </a:r>
            <a:r>
              <a:rPr lang="es-ES" dirty="0"/>
              <a:t>logotipo sirve para dar a conocer e identificar a la empresa o </a:t>
            </a:r>
            <a:r>
              <a:rPr lang="es-ES" dirty="0" smtClean="0"/>
              <a:t>institución.</a:t>
            </a:r>
            <a:endParaRPr lang="es-MX" dirty="0"/>
          </a:p>
        </p:txBody>
      </p:sp>
    </p:spTree>
    <p:extLst>
      <p:ext uri="{BB962C8B-B14F-4D97-AF65-F5344CB8AC3E}">
        <p14:creationId xmlns:p14="http://schemas.microsoft.com/office/powerpoint/2010/main" val="349129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Desarrollo del proyecto</a:t>
            </a:r>
            <a:endParaRPr lang="es-MX" dirty="0"/>
          </a:p>
        </p:txBody>
      </p:sp>
      <p:sp>
        <p:nvSpPr>
          <p:cNvPr id="3" name="2 Marcador de contenido"/>
          <p:cNvSpPr>
            <a:spLocks noGrp="1"/>
          </p:cNvSpPr>
          <p:nvPr>
            <p:ph idx="1"/>
          </p:nvPr>
        </p:nvSpPr>
        <p:spPr/>
        <p:txBody>
          <a:bodyPr>
            <a:normAutofit fontScale="92500" lnSpcReduction="10000"/>
          </a:bodyPr>
          <a:lstStyle/>
          <a:p>
            <a:pPr>
              <a:buNone/>
            </a:pPr>
            <a:r>
              <a:rPr lang="es-MX" b="1" dirty="0"/>
              <a:t>Elementos histórico culturales</a:t>
            </a:r>
          </a:p>
          <a:p>
            <a:r>
              <a:rPr lang="es-MX" dirty="0"/>
              <a:t>El </a:t>
            </a:r>
            <a:r>
              <a:rPr lang="es-MX" dirty="0" err="1"/>
              <a:t>skyline</a:t>
            </a:r>
            <a:r>
              <a:rPr lang="es-MX" dirty="0"/>
              <a:t> de la ciudad dominado por </a:t>
            </a:r>
            <a:r>
              <a:rPr lang="es-MX" dirty="0" smtClean="0"/>
              <a:t>el campanario </a:t>
            </a:r>
            <a:r>
              <a:rPr lang="es-MX" dirty="0"/>
              <a:t>de la </a:t>
            </a:r>
            <a:r>
              <a:rPr lang="es-MX" dirty="0" smtClean="0"/>
              <a:t>iglesia</a:t>
            </a:r>
          </a:p>
          <a:p>
            <a:r>
              <a:rPr lang="es-MX" dirty="0" smtClean="0"/>
              <a:t>Los </a:t>
            </a:r>
            <a:r>
              <a:rPr lang="es-MX" dirty="0"/>
              <a:t>restos de la antigua </a:t>
            </a:r>
            <a:r>
              <a:rPr lang="es-MX" dirty="0" smtClean="0"/>
              <a:t>muralla</a:t>
            </a:r>
          </a:p>
          <a:p>
            <a:r>
              <a:rPr lang="es-MX" dirty="0" smtClean="0"/>
              <a:t>La </a:t>
            </a:r>
            <a:r>
              <a:rPr lang="es-MX" dirty="0"/>
              <a:t>presencia en tiempos pasados de un castillo </a:t>
            </a:r>
            <a:r>
              <a:rPr lang="es-MX" dirty="0" smtClean="0"/>
              <a:t>medieval</a:t>
            </a:r>
          </a:p>
          <a:p>
            <a:r>
              <a:rPr lang="es-MX" dirty="0" smtClean="0"/>
              <a:t>Los </a:t>
            </a:r>
            <a:r>
              <a:rPr lang="es-MX" dirty="0"/>
              <a:t>elementos incorporados por distintas razones en los escudos de la </a:t>
            </a:r>
            <a:r>
              <a:rPr lang="es-MX" dirty="0" smtClean="0"/>
              <a:t>ciudad: estrella </a:t>
            </a:r>
            <a:r>
              <a:rPr lang="es-MX" dirty="0"/>
              <a:t>de David, leones, fortaleza y corona de villa fortificada</a:t>
            </a:r>
            <a:r>
              <a:rPr lang="es-MX" dirty="0" smtClean="0"/>
              <a:t>.</a:t>
            </a:r>
            <a:endParaRPr lang="es-MX" dirty="0"/>
          </a:p>
          <a:p>
            <a:endParaRPr lang="es-MX"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Primer </a:t>
            </a:r>
            <a:r>
              <a:rPr lang="es-MX" b="1" dirty="0" smtClean="0"/>
              <a:t>elemento</a:t>
            </a:r>
            <a:endParaRPr lang="es-MX" b="1" dirty="0"/>
          </a:p>
        </p:txBody>
      </p:sp>
      <p:pic>
        <p:nvPicPr>
          <p:cNvPr id="11266" name="Picture 2" descr="Riera de Alforja"/>
          <p:cNvPicPr>
            <a:picLocks noChangeAspect="1" noChangeArrowheads="1"/>
          </p:cNvPicPr>
          <p:nvPr/>
        </p:nvPicPr>
        <p:blipFill>
          <a:blip r:embed="rId2" cstate="print"/>
          <a:srcRect/>
          <a:stretch>
            <a:fillRect/>
          </a:stretch>
        </p:blipFill>
        <p:spPr bwMode="auto">
          <a:xfrm>
            <a:off x="389363" y="1844824"/>
            <a:ext cx="8180109" cy="40324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Primer elemento </a:t>
            </a:r>
            <a:endParaRPr lang="es-MX" dirty="0"/>
          </a:p>
        </p:txBody>
      </p:sp>
      <p:pic>
        <p:nvPicPr>
          <p:cNvPr id="10242" name="Picture 2" descr="http://www.assumptesdedisseny.com/casos/lamina5.jpg"/>
          <p:cNvPicPr>
            <a:picLocks noChangeAspect="1" noChangeArrowheads="1"/>
          </p:cNvPicPr>
          <p:nvPr/>
        </p:nvPicPr>
        <p:blipFill>
          <a:blip r:embed="rId2" cstate="print"/>
          <a:srcRect/>
          <a:stretch>
            <a:fillRect/>
          </a:stretch>
        </p:blipFill>
        <p:spPr bwMode="auto">
          <a:xfrm>
            <a:off x="2345922" y="4293095"/>
            <a:ext cx="4674350" cy="2304257"/>
          </a:xfrm>
          <a:prstGeom prst="rect">
            <a:avLst/>
          </a:prstGeom>
          <a:noFill/>
        </p:spPr>
      </p:pic>
      <p:pic>
        <p:nvPicPr>
          <p:cNvPr id="10244" name="Picture 4" descr="http://www.assumptesdedisseny.com/casos/lamina3.jpg"/>
          <p:cNvPicPr>
            <a:picLocks noChangeAspect="1" noChangeArrowheads="1"/>
          </p:cNvPicPr>
          <p:nvPr/>
        </p:nvPicPr>
        <p:blipFill>
          <a:blip r:embed="rId3" cstate="print"/>
          <a:srcRect/>
          <a:stretch>
            <a:fillRect/>
          </a:stretch>
        </p:blipFill>
        <p:spPr bwMode="auto">
          <a:xfrm>
            <a:off x="323527" y="1700808"/>
            <a:ext cx="4528275" cy="2232248"/>
          </a:xfrm>
          <a:prstGeom prst="rect">
            <a:avLst/>
          </a:prstGeom>
          <a:noFill/>
        </p:spPr>
      </p:pic>
      <p:pic>
        <p:nvPicPr>
          <p:cNvPr id="10246" name="Picture 6" descr="http://www.assumptesdedisseny.com/casos/lamina4.jpg"/>
          <p:cNvPicPr>
            <a:picLocks noChangeAspect="1" noChangeArrowheads="1"/>
          </p:cNvPicPr>
          <p:nvPr/>
        </p:nvPicPr>
        <p:blipFill>
          <a:blip r:embed="rId4" cstate="print"/>
          <a:srcRect r="65396"/>
          <a:stretch>
            <a:fillRect/>
          </a:stretch>
        </p:blipFill>
        <p:spPr bwMode="auto">
          <a:xfrm>
            <a:off x="5436096" y="1700808"/>
            <a:ext cx="1657200" cy="2360795"/>
          </a:xfrm>
          <a:prstGeom prst="rect">
            <a:avLst/>
          </a:prstGeom>
          <a:noFill/>
        </p:spPr>
      </p:pic>
      <p:pic>
        <p:nvPicPr>
          <p:cNvPr id="6" name="Picture 6" descr="http://www.assumptesdedisseny.com/casos/lamina4.jpg"/>
          <p:cNvPicPr>
            <a:picLocks noChangeAspect="1" noChangeArrowheads="1"/>
          </p:cNvPicPr>
          <p:nvPr/>
        </p:nvPicPr>
        <p:blipFill>
          <a:blip r:embed="rId4" cstate="print"/>
          <a:srcRect l="66005"/>
          <a:stretch>
            <a:fillRect/>
          </a:stretch>
        </p:blipFill>
        <p:spPr bwMode="auto">
          <a:xfrm>
            <a:off x="7092280" y="1716277"/>
            <a:ext cx="1628056" cy="236079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Segundo elemento </a:t>
            </a:r>
            <a:endParaRPr lang="es-MX" dirty="0"/>
          </a:p>
        </p:txBody>
      </p:sp>
      <p:pic>
        <p:nvPicPr>
          <p:cNvPr id="9218" name="Picture 2" descr="Alforja, Tarragona"/>
          <p:cNvPicPr>
            <a:picLocks noChangeAspect="1" noChangeArrowheads="1"/>
          </p:cNvPicPr>
          <p:nvPr/>
        </p:nvPicPr>
        <p:blipFill>
          <a:blip r:embed="rId2" cstate="print"/>
          <a:srcRect/>
          <a:stretch>
            <a:fillRect/>
          </a:stretch>
        </p:blipFill>
        <p:spPr bwMode="auto">
          <a:xfrm>
            <a:off x="19494" y="2132856"/>
            <a:ext cx="9089010" cy="230425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Segundo elemento </a:t>
            </a:r>
            <a:endParaRPr lang="es-MX" dirty="0"/>
          </a:p>
        </p:txBody>
      </p:sp>
      <p:pic>
        <p:nvPicPr>
          <p:cNvPr id="14338" name="Picture 2" descr="http://www.assumptesdedisseny.com/casos/lamina20.jpg"/>
          <p:cNvPicPr>
            <a:picLocks noChangeAspect="1" noChangeArrowheads="1"/>
          </p:cNvPicPr>
          <p:nvPr/>
        </p:nvPicPr>
        <p:blipFill>
          <a:blip r:embed="rId2" cstate="print"/>
          <a:srcRect l="15971" r="16948"/>
          <a:stretch>
            <a:fillRect/>
          </a:stretch>
        </p:blipFill>
        <p:spPr bwMode="auto">
          <a:xfrm>
            <a:off x="467544" y="1844824"/>
            <a:ext cx="8059441" cy="33843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Tercer elemento </a:t>
            </a:r>
            <a:endParaRPr lang="es-MX" dirty="0"/>
          </a:p>
        </p:txBody>
      </p:sp>
      <p:pic>
        <p:nvPicPr>
          <p:cNvPr id="13314" name="Picture 2" descr="http://www.assumptesdedisseny.com/casos/panoramica2.jpg"/>
          <p:cNvPicPr>
            <a:picLocks noChangeAspect="1" noChangeArrowheads="1"/>
          </p:cNvPicPr>
          <p:nvPr/>
        </p:nvPicPr>
        <p:blipFill>
          <a:blip r:embed="rId2" cstate="print"/>
          <a:srcRect/>
          <a:stretch>
            <a:fillRect/>
          </a:stretch>
        </p:blipFill>
        <p:spPr bwMode="auto">
          <a:xfrm>
            <a:off x="243054" y="1844824"/>
            <a:ext cx="8721434" cy="2088232"/>
          </a:xfrm>
          <a:prstGeom prst="rect">
            <a:avLst/>
          </a:prstGeom>
          <a:noFill/>
        </p:spPr>
      </p:pic>
      <p:pic>
        <p:nvPicPr>
          <p:cNvPr id="13316" name="Picture 4" descr="http://www.assumptesdedisseny.com/casos/panoramica3.jpg"/>
          <p:cNvPicPr>
            <a:picLocks noChangeAspect="1" noChangeArrowheads="1"/>
          </p:cNvPicPr>
          <p:nvPr/>
        </p:nvPicPr>
        <p:blipFill>
          <a:blip r:embed="rId3" cstate="print"/>
          <a:srcRect/>
          <a:stretch>
            <a:fillRect/>
          </a:stretch>
        </p:blipFill>
        <p:spPr bwMode="auto">
          <a:xfrm>
            <a:off x="222001" y="4077072"/>
            <a:ext cx="8668054" cy="19655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Tercer elemento </a:t>
            </a:r>
            <a:endParaRPr lang="es-MX" dirty="0"/>
          </a:p>
        </p:txBody>
      </p:sp>
      <p:pic>
        <p:nvPicPr>
          <p:cNvPr id="31746" name="Picture 2" descr="http://www.assumptesdedisseny.com/casos/lamina11.jpg"/>
          <p:cNvPicPr>
            <a:picLocks noChangeAspect="1" noChangeArrowheads="1"/>
          </p:cNvPicPr>
          <p:nvPr/>
        </p:nvPicPr>
        <p:blipFill>
          <a:blip r:embed="rId2" cstate="print"/>
          <a:srcRect l="13302" r="8969"/>
          <a:stretch>
            <a:fillRect/>
          </a:stretch>
        </p:blipFill>
        <p:spPr bwMode="auto">
          <a:xfrm>
            <a:off x="303503" y="1844824"/>
            <a:ext cx="8742629" cy="316835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Concepto final</a:t>
            </a:r>
            <a:endParaRPr lang="es-MX" dirty="0"/>
          </a:p>
        </p:txBody>
      </p:sp>
      <p:pic>
        <p:nvPicPr>
          <p:cNvPr id="30722" name="Picture 2" descr="http://www.assumptesdedisseny.com/casos/lamina13.jpg"/>
          <p:cNvPicPr>
            <a:picLocks noChangeAspect="1" noChangeArrowheads="1"/>
          </p:cNvPicPr>
          <p:nvPr/>
        </p:nvPicPr>
        <p:blipFill>
          <a:blip r:embed="rId2" cstate="print"/>
          <a:srcRect l="17561" r="14293"/>
          <a:stretch>
            <a:fillRect/>
          </a:stretch>
        </p:blipFill>
        <p:spPr bwMode="auto">
          <a:xfrm>
            <a:off x="323528" y="1268760"/>
            <a:ext cx="8361568" cy="3456384"/>
          </a:xfrm>
          <a:prstGeom prst="rect">
            <a:avLst/>
          </a:prstGeom>
          <a:noFill/>
        </p:spPr>
      </p:pic>
      <p:pic>
        <p:nvPicPr>
          <p:cNvPr id="8196" name="Picture 4" descr="Alforja turisme"/>
          <p:cNvPicPr>
            <a:picLocks noChangeAspect="1" noChangeArrowheads="1"/>
          </p:cNvPicPr>
          <p:nvPr/>
        </p:nvPicPr>
        <p:blipFill>
          <a:blip r:embed="rId3" cstate="print"/>
          <a:srcRect l="30879" r="22271"/>
          <a:stretch>
            <a:fillRect/>
          </a:stretch>
        </p:blipFill>
        <p:spPr bwMode="auto">
          <a:xfrm>
            <a:off x="3059832" y="4475875"/>
            <a:ext cx="3528392" cy="212147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MEDIOS, SOPORTES </a:t>
            </a:r>
            <a:r>
              <a:rPr lang="es-MX" b="1" dirty="0" smtClean="0"/>
              <a:t>Y MERCHANDISING</a:t>
            </a:r>
            <a:endParaRPr lang="es-MX" dirty="0"/>
          </a:p>
        </p:txBody>
      </p:sp>
      <p:pic>
        <p:nvPicPr>
          <p:cNvPr id="29698" name="Picture 2" descr="Una finestra a la natura."/>
          <p:cNvPicPr>
            <a:picLocks noChangeAspect="1" noChangeArrowheads="1"/>
          </p:cNvPicPr>
          <p:nvPr/>
        </p:nvPicPr>
        <p:blipFill>
          <a:blip r:embed="rId2" cstate="print"/>
          <a:srcRect/>
          <a:stretch>
            <a:fillRect/>
          </a:stretch>
        </p:blipFill>
        <p:spPr bwMode="auto">
          <a:xfrm>
            <a:off x="899592" y="1916832"/>
            <a:ext cx="6762750" cy="2143125"/>
          </a:xfrm>
          <a:prstGeom prst="rect">
            <a:avLst/>
          </a:prstGeom>
          <a:noFill/>
        </p:spPr>
      </p:pic>
      <p:pic>
        <p:nvPicPr>
          <p:cNvPr id="29700" name="Picture 4" descr="http://www.assumptesdedisseny.com/casos/lamina15.jpg"/>
          <p:cNvPicPr>
            <a:picLocks noChangeAspect="1" noChangeArrowheads="1"/>
          </p:cNvPicPr>
          <p:nvPr/>
        </p:nvPicPr>
        <p:blipFill>
          <a:blip r:embed="rId3" cstate="print"/>
          <a:srcRect/>
          <a:stretch>
            <a:fillRect/>
          </a:stretch>
        </p:blipFill>
        <p:spPr bwMode="auto">
          <a:xfrm>
            <a:off x="827584" y="4221088"/>
            <a:ext cx="6762750" cy="23145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Caso 1. </a:t>
            </a:r>
            <a:r>
              <a:rPr lang="es-MX" b="1" dirty="0"/>
              <a:t>Cactus </a:t>
            </a:r>
            <a:r>
              <a:rPr lang="es-MX" b="1" dirty="0" err="1" smtClean="0"/>
              <a:t>Events</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Por parte del cliente se nos pide la elaboración de un logotipo para una empresa denominada Cactus, </a:t>
            </a:r>
            <a:r>
              <a:rPr lang="es-MX" dirty="0" smtClean="0"/>
              <a:t> dedicada </a:t>
            </a:r>
            <a:r>
              <a:rPr lang="es-MX" dirty="0"/>
              <a:t>a la organización de eventos y actividades deportivas al aire libre de </a:t>
            </a:r>
            <a:r>
              <a:rPr lang="es-MX" dirty="0" smtClean="0"/>
              <a:t>carácter competitivo</a:t>
            </a:r>
            <a:r>
              <a:rPr lang="es-MX" dirty="0"/>
              <a:t>. </a:t>
            </a:r>
            <a:r>
              <a:rPr lang="es-MX" dirty="0" smtClean="0"/>
              <a:t> El </a:t>
            </a:r>
            <a:r>
              <a:rPr lang="es-MX" dirty="0"/>
              <a:t>ámbito de actuación es la provincia de Tarragona y su actividad estará enfocada hacia un público joven </a:t>
            </a:r>
            <a:r>
              <a:rPr lang="es-MX" dirty="0" smtClean="0"/>
              <a:t> y </a:t>
            </a:r>
            <a:r>
              <a:rPr lang="es-MX" dirty="0"/>
              <a:t>de mediana edad habituado a este tipo de actividades: maratón, duatlón, triatlón, </a:t>
            </a:r>
            <a:r>
              <a:rPr lang="es-MX" dirty="0" smtClean="0"/>
              <a:t>etc</a:t>
            </a:r>
            <a:r>
              <a:rPr lang="es-MX" dirty="0"/>
              <a:t>.</a:t>
            </a:r>
          </a:p>
          <a:p>
            <a:endParaRPr lang="es-MX" dirty="0"/>
          </a:p>
          <a:p>
            <a:r>
              <a:rPr lang="es-MX" dirty="0"/>
              <a:t>El nombre de cactus, propuesto por el cliente hace referencia a </a:t>
            </a:r>
            <a:r>
              <a:rPr lang="es-MX" dirty="0" smtClean="0"/>
              <a:t>una especie </a:t>
            </a:r>
            <a:r>
              <a:rPr lang="es-MX" dirty="0"/>
              <a:t>de esta familia no especificada </a:t>
            </a:r>
            <a:r>
              <a:rPr lang="es-MX" dirty="0" smtClean="0"/>
              <a:t> pero </a:t>
            </a:r>
            <a:r>
              <a:rPr lang="es-MX" dirty="0"/>
              <a:t>de </a:t>
            </a:r>
            <a:r>
              <a:rPr lang="es-MX" dirty="0" smtClean="0"/>
              <a:t>tamaño. </a:t>
            </a:r>
            <a:r>
              <a:rPr lang="es-MX" dirty="0"/>
              <a:t>Esta decisión respondía al hecho de ser esta una planta habituada a </a:t>
            </a:r>
            <a:r>
              <a:rPr lang="es-MX" dirty="0" smtClean="0"/>
              <a:t>sobrevivir condiciones </a:t>
            </a:r>
            <a:r>
              <a:rPr lang="es-MX" dirty="0"/>
              <a:t>extremas y difíciles, una aptitud similar a la que deben adoptar los deportistas que participan en </a:t>
            </a:r>
            <a:br>
              <a:rPr lang="es-MX" dirty="0"/>
            </a:br>
            <a:r>
              <a:rPr lang="es-MX" dirty="0"/>
              <a:t>este tipo de condiciones.</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Como puede estar confeccionado un logotipo  </a:t>
            </a:r>
            <a:endParaRPr lang="es-MX" dirty="0"/>
          </a:p>
        </p:txBody>
      </p:sp>
      <p:sp>
        <p:nvSpPr>
          <p:cNvPr id="3" name="2 Marcador de contenido"/>
          <p:cNvSpPr>
            <a:spLocks noGrp="1"/>
          </p:cNvSpPr>
          <p:nvPr>
            <p:ph idx="1"/>
          </p:nvPr>
        </p:nvSpPr>
        <p:spPr/>
        <p:txBody>
          <a:bodyPr/>
          <a:lstStyle/>
          <a:p>
            <a:r>
              <a:rPr lang="es-ES" dirty="0" smtClean="0"/>
              <a:t>Sólo </a:t>
            </a:r>
            <a:r>
              <a:rPr lang="es-ES" dirty="0"/>
              <a:t>con imágenes. </a:t>
            </a:r>
            <a:endParaRPr lang="es-ES" dirty="0" smtClean="0"/>
          </a:p>
          <a:p>
            <a:r>
              <a:rPr lang="es-ES" dirty="0" smtClean="0"/>
              <a:t>Con </a:t>
            </a:r>
            <a:r>
              <a:rPr lang="es-ES" dirty="0"/>
              <a:t>imágenes y letras. </a:t>
            </a:r>
            <a:endParaRPr lang="es-ES" dirty="0" smtClean="0"/>
          </a:p>
          <a:p>
            <a:r>
              <a:rPr lang="es-ES" dirty="0" smtClean="0"/>
              <a:t>Sólo </a:t>
            </a:r>
            <a:r>
              <a:rPr lang="es-ES" dirty="0"/>
              <a:t>con letras. </a:t>
            </a:r>
            <a:endParaRPr lang="es-MX" dirty="0"/>
          </a:p>
        </p:txBody>
      </p:sp>
    </p:spTree>
    <p:extLst>
      <p:ext uri="{BB962C8B-B14F-4D97-AF65-F5344CB8AC3E}">
        <p14:creationId xmlns:p14="http://schemas.microsoft.com/office/powerpoint/2010/main" val="110844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Análisis e Investigación</a:t>
            </a:r>
            <a:r>
              <a:rPr lang="es-MX" b="1" dirty="0" smtClean="0"/>
              <a:t>.</a:t>
            </a:r>
            <a:endParaRPr lang="es-MX" dirty="0"/>
          </a:p>
        </p:txBody>
      </p:sp>
      <p:pic>
        <p:nvPicPr>
          <p:cNvPr id="38914" name="Picture 2" descr="http://www.assumptesdedisseny.com/casos/cactusplantas4.jpg"/>
          <p:cNvPicPr>
            <a:picLocks noChangeAspect="1" noChangeArrowheads="1"/>
          </p:cNvPicPr>
          <p:nvPr/>
        </p:nvPicPr>
        <p:blipFill>
          <a:blip r:embed="rId2" cstate="print"/>
          <a:srcRect/>
          <a:stretch>
            <a:fillRect/>
          </a:stretch>
        </p:blipFill>
        <p:spPr bwMode="auto">
          <a:xfrm>
            <a:off x="35496" y="2046116"/>
            <a:ext cx="8999293" cy="25350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Análisis e Investigación</a:t>
            </a:r>
            <a:r>
              <a:rPr lang="es-MX" b="1" dirty="0" smtClean="0"/>
              <a:t>.</a:t>
            </a:r>
            <a:endParaRPr lang="es-MX" dirty="0"/>
          </a:p>
        </p:txBody>
      </p:sp>
      <p:pic>
        <p:nvPicPr>
          <p:cNvPr id="34818" name="Picture 2" descr="plantas de cactus"/>
          <p:cNvPicPr>
            <a:picLocks noChangeAspect="1" noChangeArrowheads="1"/>
          </p:cNvPicPr>
          <p:nvPr/>
        </p:nvPicPr>
        <p:blipFill>
          <a:blip r:embed="rId2" cstate="print"/>
          <a:srcRect/>
          <a:stretch>
            <a:fillRect/>
          </a:stretch>
        </p:blipFill>
        <p:spPr bwMode="auto">
          <a:xfrm>
            <a:off x="323528" y="2132856"/>
            <a:ext cx="8520947" cy="23762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962672" cy="1138138"/>
          </a:xfrm>
        </p:spPr>
        <p:txBody>
          <a:bodyPr>
            <a:normAutofit fontScale="90000"/>
          </a:bodyPr>
          <a:lstStyle/>
          <a:p>
            <a:r>
              <a:rPr lang="es-MX" b="1" dirty="0"/>
              <a:t>Búsqueda de </a:t>
            </a:r>
            <a:r>
              <a:rPr lang="es-MX" b="1" dirty="0" smtClean="0"/>
              <a:t>alternativas</a:t>
            </a:r>
            <a:endParaRPr lang="es-MX" dirty="0"/>
          </a:p>
        </p:txBody>
      </p:sp>
      <p:pic>
        <p:nvPicPr>
          <p:cNvPr id="37890" name="Picture 2" descr="http://www.assumptesdedisseny.com/imagenes/casocactus2.jpg"/>
          <p:cNvPicPr>
            <a:picLocks noChangeAspect="1" noChangeArrowheads="1"/>
          </p:cNvPicPr>
          <p:nvPr/>
        </p:nvPicPr>
        <p:blipFill>
          <a:blip r:embed="rId2" cstate="print"/>
          <a:srcRect/>
          <a:stretch>
            <a:fillRect/>
          </a:stretch>
        </p:blipFill>
        <p:spPr bwMode="auto">
          <a:xfrm>
            <a:off x="3509714" y="230460"/>
            <a:ext cx="5238750" cy="6438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962672" cy="1143000"/>
          </a:xfrm>
        </p:spPr>
        <p:txBody>
          <a:bodyPr>
            <a:normAutofit fontScale="90000"/>
          </a:bodyPr>
          <a:lstStyle/>
          <a:p>
            <a:r>
              <a:rPr lang="es-MX" b="1" dirty="0"/>
              <a:t>Búsqueda de </a:t>
            </a:r>
            <a:r>
              <a:rPr lang="es-MX" b="1" dirty="0" smtClean="0"/>
              <a:t>alternativas</a:t>
            </a:r>
            <a:endParaRPr lang="es-MX" dirty="0"/>
          </a:p>
        </p:txBody>
      </p:sp>
      <p:pic>
        <p:nvPicPr>
          <p:cNvPr id="41986" name="Picture 2" descr="http://www.assumptesdedisseny.com/imagenes/casocactus4.jpg"/>
          <p:cNvPicPr>
            <a:picLocks noChangeAspect="1" noChangeArrowheads="1"/>
          </p:cNvPicPr>
          <p:nvPr/>
        </p:nvPicPr>
        <p:blipFill>
          <a:blip r:embed="rId2" cstate="print"/>
          <a:srcRect/>
          <a:stretch>
            <a:fillRect/>
          </a:stretch>
        </p:blipFill>
        <p:spPr bwMode="auto">
          <a:xfrm>
            <a:off x="3563888" y="309710"/>
            <a:ext cx="5238750" cy="61436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322712" cy="1143000"/>
          </a:xfrm>
        </p:spPr>
        <p:txBody>
          <a:bodyPr>
            <a:normAutofit fontScale="90000"/>
          </a:bodyPr>
          <a:lstStyle/>
          <a:p>
            <a:r>
              <a:rPr lang="es-MX" b="1" dirty="0"/>
              <a:t>Búsqueda de </a:t>
            </a:r>
            <a:r>
              <a:rPr lang="es-MX" b="1" dirty="0" smtClean="0"/>
              <a:t>alternativas</a:t>
            </a:r>
            <a:endParaRPr lang="es-MX" dirty="0"/>
          </a:p>
        </p:txBody>
      </p:sp>
      <p:pic>
        <p:nvPicPr>
          <p:cNvPr id="40962" name="Picture 2" descr="http://www.assumptesdedisseny.com/imagenes/casocactus11.jpg"/>
          <p:cNvPicPr>
            <a:picLocks noChangeAspect="1" noChangeArrowheads="1"/>
          </p:cNvPicPr>
          <p:nvPr/>
        </p:nvPicPr>
        <p:blipFill>
          <a:blip r:embed="rId2" cstate="print"/>
          <a:srcRect/>
          <a:stretch>
            <a:fillRect/>
          </a:stretch>
        </p:blipFill>
        <p:spPr bwMode="auto">
          <a:xfrm>
            <a:off x="4067944" y="332656"/>
            <a:ext cx="5076056" cy="1815942"/>
          </a:xfrm>
          <a:prstGeom prst="rect">
            <a:avLst/>
          </a:prstGeom>
          <a:noFill/>
        </p:spPr>
      </p:pic>
      <p:pic>
        <p:nvPicPr>
          <p:cNvPr id="40964" name="Picture 4" descr="http://www.assumptesdedisseny.com/imagenes/casocactus1.jpg"/>
          <p:cNvPicPr>
            <a:picLocks noChangeAspect="1" noChangeArrowheads="1"/>
          </p:cNvPicPr>
          <p:nvPr/>
        </p:nvPicPr>
        <p:blipFill>
          <a:blip r:embed="rId3" cstate="print"/>
          <a:srcRect/>
          <a:stretch>
            <a:fillRect/>
          </a:stretch>
        </p:blipFill>
        <p:spPr bwMode="auto">
          <a:xfrm>
            <a:off x="1900843" y="2348880"/>
            <a:ext cx="7243157" cy="450912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Búsqueda de </a:t>
            </a:r>
            <a:r>
              <a:rPr lang="es-MX" b="1" dirty="0" smtClean="0"/>
              <a:t>alternativas</a:t>
            </a:r>
            <a:endParaRPr lang="es-MX" dirty="0"/>
          </a:p>
        </p:txBody>
      </p:sp>
      <p:pic>
        <p:nvPicPr>
          <p:cNvPr id="39938" name="Picture 2" descr="http://www.assumptesdedisseny.com/imagenes/casocactus5.jpg"/>
          <p:cNvPicPr>
            <a:picLocks noChangeAspect="1" noChangeArrowheads="1"/>
          </p:cNvPicPr>
          <p:nvPr/>
        </p:nvPicPr>
        <p:blipFill>
          <a:blip r:embed="rId2" cstate="print"/>
          <a:srcRect/>
          <a:stretch>
            <a:fillRect/>
          </a:stretch>
        </p:blipFill>
        <p:spPr bwMode="auto">
          <a:xfrm>
            <a:off x="1043608" y="3645024"/>
            <a:ext cx="6762750" cy="1905000"/>
          </a:xfrm>
          <a:prstGeom prst="rect">
            <a:avLst/>
          </a:prstGeom>
          <a:noFill/>
        </p:spPr>
      </p:pic>
      <p:pic>
        <p:nvPicPr>
          <p:cNvPr id="39940" name="Picture 4" descr="http://www.assumptesdedisseny.com/imagenes/casocactus6.jpg"/>
          <p:cNvPicPr>
            <a:picLocks noChangeAspect="1" noChangeArrowheads="1"/>
          </p:cNvPicPr>
          <p:nvPr/>
        </p:nvPicPr>
        <p:blipFill>
          <a:blip r:embed="rId3" cstate="print"/>
          <a:srcRect/>
          <a:stretch>
            <a:fillRect/>
          </a:stretch>
        </p:blipFill>
        <p:spPr bwMode="auto">
          <a:xfrm>
            <a:off x="755576" y="1700808"/>
            <a:ext cx="6762750" cy="1905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Búsqueda de </a:t>
            </a:r>
            <a:r>
              <a:rPr lang="es-MX" b="1" dirty="0" smtClean="0"/>
              <a:t>alternativas</a:t>
            </a:r>
            <a:endParaRPr lang="es-MX" dirty="0"/>
          </a:p>
        </p:txBody>
      </p:sp>
      <p:pic>
        <p:nvPicPr>
          <p:cNvPr id="44034" name="Picture 2" descr="http://www.assumptesdedisseny.com/imagenes/casocactus8.jpg"/>
          <p:cNvPicPr>
            <a:picLocks noChangeAspect="1" noChangeArrowheads="1"/>
          </p:cNvPicPr>
          <p:nvPr/>
        </p:nvPicPr>
        <p:blipFill>
          <a:blip r:embed="rId2" cstate="print"/>
          <a:srcRect/>
          <a:stretch>
            <a:fillRect/>
          </a:stretch>
        </p:blipFill>
        <p:spPr bwMode="auto">
          <a:xfrm>
            <a:off x="683568" y="1628800"/>
            <a:ext cx="6762750" cy="1428750"/>
          </a:xfrm>
          <a:prstGeom prst="rect">
            <a:avLst/>
          </a:prstGeom>
          <a:noFill/>
        </p:spPr>
      </p:pic>
      <p:pic>
        <p:nvPicPr>
          <p:cNvPr id="44036" name="Picture 4" descr="http://www.assumptesdedisseny.com/imagenes/casocactus10.jpg"/>
          <p:cNvPicPr>
            <a:picLocks noChangeAspect="1" noChangeArrowheads="1"/>
          </p:cNvPicPr>
          <p:nvPr/>
        </p:nvPicPr>
        <p:blipFill>
          <a:blip r:embed="rId3" cstate="print"/>
          <a:srcRect/>
          <a:stretch>
            <a:fillRect/>
          </a:stretch>
        </p:blipFill>
        <p:spPr bwMode="auto">
          <a:xfrm>
            <a:off x="827584" y="3645024"/>
            <a:ext cx="6762750" cy="14287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Selección de una propuesta final</a:t>
            </a:r>
          </a:p>
        </p:txBody>
      </p:sp>
      <p:pic>
        <p:nvPicPr>
          <p:cNvPr id="43010" name="Picture 2" descr="http://www.assumptesdedisseny.com/imagenes/casocactus12.jpg"/>
          <p:cNvPicPr>
            <a:picLocks noChangeAspect="1" noChangeArrowheads="1"/>
          </p:cNvPicPr>
          <p:nvPr/>
        </p:nvPicPr>
        <p:blipFill>
          <a:blip r:embed="rId2" cstate="print"/>
          <a:srcRect l="49139" b="49341"/>
          <a:stretch>
            <a:fillRect/>
          </a:stretch>
        </p:blipFill>
        <p:spPr bwMode="auto">
          <a:xfrm>
            <a:off x="251520" y="4797152"/>
            <a:ext cx="2906688" cy="936104"/>
          </a:xfrm>
          <a:prstGeom prst="rect">
            <a:avLst/>
          </a:prstGeom>
          <a:noFill/>
        </p:spPr>
      </p:pic>
      <p:pic>
        <p:nvPicPr>
          <p:cNvPr id="43012" name="Picture 4" descr="http://www.assumptesdedisseny.com/imagenes/casocactus13.jpg"/>
          <p:cNvPicPr>
            <a:picLocks noChangeAspect="1" noChangeArrowheads="1"/>
          </p:cNvPicPr>
          <p:nvPr/>
        </p:nvPicPr>
        <p:blipFill>
          <a:blip r:embed="rId3" cstate="print"/>
          <a:srcRect/>
          <a:stretch>
            <a:fillRect/>
          </a:stretch>
        </p:blipFill>
        <p:spPr bwMode="auto">
          <a:xfrm>
            <a:off x="3563888" y="1340768"/>
            <a:ext cx="5238750" cy="5210175"/>
          </a:xfrm>
          <a:prstGeom prst="rect">
            <a:avLst/>
          </a:prstGeom>
          <a:noFill/>
        </p:spPr>
      </p:pic>
      <p:pic>
        <p:nvPicPr>
          <p:cNvPr id="5" name="Picture 2" descr="http://www.assumptesdedisseny.com/imagenes/casocactus12.jpg"/>
          <p:cNvPicPr>
            <a:picLocks noChangeAspect="1" noChangeArrowheads="1"/>
          </p:cNvPicPr>
          <p:nvPr/>
        </p:nvPicPr>
        <p:blipFill>
          <a:blip r:embed="rId2" cstate="print"/>
          <a:srcRect l="27573" t="61896" r="29588"/>
          <a:stretch>
            <a:fillRect/>
          </a:stretch>
        </p:blipFill>
        <p:spPr bwMode="auto">
          <a:xfrm>
            <a:off x="395536" y="3789040"/>
            <a:ext cx="2448272" cy="704107"/>
          </a:xfrm>
          <a:prstGeom prst="rect">
            <a:avLst/>
          </a:prstGeom>
          <a:noFill/>
        </p:spPr>
      </p:pic>
      <p:pic>
        <p:nvPicPr>
          <p:cNvPr id="6" name="Picture 2" descr="http://www.assumptesdedisseny.com/imagenes/casocactus12.jpg"/>
          <p:cNvPicPr>
            <a:picLocks noChangeAspect="1" noChangeArrowheads="1"/>
          </p:cNvPicPr>
          <p:nvPr/>
        </p:nvPicPr>
        <p:blipFill>
          <a:blip r:embed="rId2" cstate="print"/>
          <a:srcRect r="63754" b="54145"/>
          <a:stretch>
            <a:fillRect/>
          </a:stretch>
        </p:blipFill>
        <p:spPr bwMode="auto">
          <a:xfrm>
            <a:off x="611560" y="2420888"/>
            <a:ext cx="2071464" cy="84732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Selección de una propuesta final</a:t>
            </a:r>
            <a:endParaRPr lang="es-MX" dirty="0"/>
          </a:p>
        </p:txBody>
      </p:sp>
      <p:pic>
        <p:nvPicPr>
          <p:cNvPr id="36866" name="Picture 2" descr="http://www.assumptesdedisseny.com/casos/cactusplantas2.jpg"/>
          <p:cNvPicPr>
            <a:picLocks noChangeAspect="1" noChangeArrowheads="1"/>
          </p:cNvPicPr>
          <p:nvPr/>
        </p:nvPicPr>
        <p:blipFill>
          <a:blip r:embed="rId2" cstate="print"/>
          <a:srcRect/>
          <a:stretch>
            <a:fillRect/>
          </a:stretch>
        </p:blipFill>
        <p:spPr bwMode="auto">
          <a:xfrm>
            <a:off x="971600" y="1772816"/>
            <a:ext cx="6762750" cy="1905000"/>
          </a:xfrm>
          <a:prstGeom prst="rect">
            <a:avLst/>
          </a:prstGeom>
          <a:noFill/>
        </p:spPr>
      </p:pic>
      <p:pic>
        <p:nvPicPr>
          <p:cNvPr id="36868" name="Picture 4" descr="http://www.assumptesdedisseny.com/casos/cactusplantas3.jpg"/>
          <p:cNvPicPr>
            <a:picLocks noChangeAspect="1" noChangeArrowheads="1"/>
          </p:cNvPicPr>
          <p:nvPr/>
        </p:nvPicPr>
        <p:blipFill>
          <a:blip r:embed="rId3" cstate="print"/>
          <a:srcRect/>
          <a:stretch>
            <a:fillRect/>
          </a:stretch>
        </p:blipFill>
        <p:spPr bwMode="auto">
          <a:xfrm>
            <a:off x="899592" y="3861048"/>
            <a:ext cx="6762750" cy="1905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Concepto terminado </a:t>
            </a:r>
            <a:endParaRPr lang="es-MX" dirty="0"/>
          </a:p>
        </p:txBody>
      </p:sp>
      <p:pic>
        <p:nvPicPr>
          <p:cNvPr id="35842" name="Picture 2" descr="http://www.assumptesdedisseny.com/imagenes/casocactus7.jpg"/>
          <p:cNvPicPr>
            <a:picLocks noChangeAspect="1" noChangeArrowheads="1"/>
          </p:cNvPicPr>
          <p:nvPr/>
        </p:nvPicPr>
        <p:blipFill>
          <a:blip r:embed="rId2" cstate="print"/>
          <a:srcRect l="9043" r="11099"/>
          <a:stretch>
            <a:fillRect/>
          </a:stretch>
        </p:blipFill>
        <p:spPr bwMode="auto">
          <a:xfrm>
            <a:off x="251520" y="2204864"/>
            <a:ext cx="8709966" cy="2304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Un logotipo funcional y </a:t>
            </a:r>
            <a:r>
              <a:rPr lang="es-ES" dirty="0" smtClean="0"/>
              <a:t>efectivo:</a:t>
            </a:r>
            <a:endParaRPr lang="es-MX" dirty="0"/>
          </a:p>
        </p:txBody>
      </p:sp>
      <p:sp>
        <p:nvSpPr>
          <p:cNvPr id="3" name="2 Marcador de contenido"/>
          <p:cNvSpPr>
            <a:spLocks noGrp="1"/>
          </p:cNvSpPr>
          <p:nvPr>
            <p:ph idx="1"/>
          </p:nvPr>
        </p:nvSpPr>
        <p:spPr/>
        <p:txBody>
          <a:bodyPr>
            <a:normAutofit lnSpcReduction="10000"/>
          </a:bodyPr>
          <a:lstStyle/>
          <a:p>
            <a:r>
              <a:rPr lang="es-ES" dirty="0"/>
              <a:t>Debe corresponder a un </a:t>
            </a:r>
            <a:r>
              <a:rPr lang="es-ES" dirty="0" smtClean="0"/>
              <a:t>tiempo</a:t>
            </a:r>
            <a:r>
              <a:rPr lang="es-ES" dirty="0"/>
              <a:t>.</a:t>
            </a:r>
            <a:endParaRPr lang="es-ES" dirty="0" smtClean="0"/>
          </a:p>
          <a:p>
            <a:r>
              <a:rPr lang="es-ES" dirty="0" smtClean="0"/>
              <a:t>Debe </a:t>
            </a:r>
            <a:r>
              <a:rPr lang="es-ES" dirty="0"/>
              <a:t>ser </a:t>
            </a:r>
            <a:r>
              <a:rPr lang="es-ES" dirty="0" smtClean="0"/>
              <a:t>simple.</a:t>
            </a:r>
          </a:p>
          <a:p>
            <a:r>
              <a:rPr lang="es-ES" dirty="0" smtClean="0"/>
              <a:t>Debe </a:t>
            </a:r>
            <a:r>
              <a:rPr lang="es-ES" dirty="0"/>
              <a:t>ser fácil de </a:t>
            </a:r>
            <a:r>
              <a:rPr lang="es-ES" dirty="0" smtClean="0"/>
              <a:t>recordar.</a:t>
            </a:r>
          </a:p>
          <a:p>
            <a:r>
              <a:rPr lang="es-ES" dirty="0" smtClean="0"/>
              <a:t>Debe </a:t>
            </a:r>
            <a:r>
              <a:rPr lang="es-ES" dirty="0"/>
              <a:t>ser único y </a:t>
            </a:r>
            <a:r>
              <a:rPr lang="es-ES" dirty="0" smtClean="0"/>
              <a:t>diferenciador.</a:t>
            </a:r>
          </a:p>
          <a:p>
            <a:r>
              <a:rPr lang="es-ES" dirty="0" smtClean="0"/>
              <a:t>Debe </a:t>
            </a:r>
            <a:r>
              <a:rPr lang="es-ES" dirty="0"/>
              <a:t>funcionar en diferentes </a:t>
            </a:r>
            <a:r>
              <a:rPr lang="es-ES" dirty="0" smtClean="0"/>
              <a:t>medios.</a:t>
            </a:r>
          </a:p>
          <a:p>
            <a:r>
              <a:rPr lang="es-ES" dirty="0" smtClean="0"/>
              <a:t>Debe </a:t>
            </a:r>
            <a:r>
              <a:rPr lang="es-ES" dirty="0"/>
              <a:t>ser coherente con el resto de la </a:t>
            </a:r>
            <a:r>
              <a:rPr lang="es-ES" dirty="0" smtClean="0"/>
              <a:t>identidad corporativa.</a:t>
            </a:r>
          </a:p>
          <a:p>
            <a:r>
              <a:rPr lang="es-ES" dirty="0" smtClean="0"/>
              <a:t>Debe </a:t>
            </a:r>
            <a:r>
              <a:rPr lang="es-ES" dirty="0"/>
              <a:t>resistir el paso del </a:t>
            </a:r>
            <a:r>
              <a:rPr lang="es-ES" dirty="0" smtClean="0"/>
              <a:t>tiempo.</a:t>
            </a:r>
            <a:endParaRPr lang="es-MX" dirty="0"/>
          </a:p>
        </p:txBody>
      </p:sp>
    </p:spTree>
    <p:extLst>
      <p:ext uri="{BB962C8B-B14F-4D97-AF65-F5344CB8AC3E}">
        <p14:creationId xmlns:p14="http://schemas.microsoft.com/office/powerpoint/2010/main" val="49634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Caso 2. </a:t>
            </a:r>
            <a:r>
              <a:rPr lang="es-MX" b="1" dirty="0" err="1" smtClean="0"/>
              <a:t>Citeros</a:t>
            </a:r>
            <a:endParaRPr lang="es-MX" dirty="0"/>
          </a:p>
        </p:txBody>
      </p:sp>
      <p:sp>
        <p:nvSpPr>
          <p:cNvPr id="3" name="2 Marcador de contenido"/>
          <p:cNvSpPr>
            <a:spLocks noGrp="1"/>
          </p:cNvSpPr>
          <p:nvPr>
            <p:ph idx="1"/>
          </p:nvPr>
        </p:nvSpPr>
        <p:spPr/>
        <p:txBody>
          <a:bodyPr>
            <a:normAutofit fontScale="85000" lnSpcReduction="10000"/>
          </a:bodyPr>
          <a:lstStyle/>
          <a:p>
            <a:r>
              <a:rPr lang="es-MX" dirty="0" smtClean="0"/>
              <a:t>Un grupo formado por 4 chicas se asocian para formar una empresa dedicada fundamentalmente a la </a:t>
            </a:r>
            <a:br>
              <a:rPr lang="es-MX" dirty="0" smtClean="0"/>
            </a:br>
            <a:r>
              <a:rPr lang="es-MX" dirty="0" smtClean="0"/>
              <a:t>realización de estudios sociológicos y nos piden un logotipo para la identificación de este proyecto. </a:t>
            </a:r>
            <a:br>
              <a:rPr lang="es-MX" dirty="0" smtClean="0"/>
            </a:br>
            <a:r>
              <a:rPr lang="es-MX" dirty="0" smtClean="0"/>
              <a:t>En un principio el nombre “</a:t>
            </a:r>
            <a:r>
              <a:rPr lang="es-MX" dirty="0" err="1" smtClean="0"/>
              <a:t>Citera</a:t>
            </a:r>
            <a:r>
              <a:rPr lang="es-MX" dirty="0" smtClean="0"/>
              <a:t>” o Citerea” les agradaba como nombre comercial, se denomina así </a:t>
            </a:r>
            <a:br>
              <a:rPr lang="es-MX" dirty="0" smtClean="0"/>
            </a:br>
            <a:r>
              <a:rPr lang="es-MX" dirty="0" smtClean="0"/>
              <a:t>a una isla griega del archipiélago Jónico y también es uno de los nombres con que se conoce a la diosa </a:t>
            </a:r>
            <a:br>
              <a:rPr lang="es-MX" dirty="0" smtClean="0"/>
            </a:br>
            <a:r>
              <a:rPr lang="es-MX" dirty="0" smtClean="0"/>
              <a:t>Afrodita.</a:t>
            </a: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Investigación</a:t>
            </a:r>
            <a:endParaRPr lang="es-MX" dirty="0"/>
          </a:p>
        </p:txBody>
      </p:sp>
      <p:sp>
        <p:nvSpPr>
          <p:cNvPr id="3" name="2 Marcador de contenido"/>
          <p:cNvSpPr>
            <a:spLocks noGrp="1"/>
          </p:cNvSpPr>
          <p:nvPr>
            <p:ph idx="1"/>
          </p:nvPr>
        </p:nvSpPr>
        <p:spPr/>
        <p:txBody>
          <a:bodyPr>
            <a:normAutofit fontScale="92500"/>
          </a:bodyPr>
          <a:lstStyle/>
          <a:p>
            <a:r>
              <a:rPr lang="es-MX" dirty="0" smtClean="0"/>
              <a:t>Este nombre además de resultar del agrado de todas, hacia referencia a la antigua Grecia, donde </a:t>
            </a:r>
            <a:br>
              <a:rPr lang="es-MX" dirty="0" smtClean="0"/>
            </a:br>
            <a:r>
              <a:rPr lang="es-MX" dirty="0" smtClean="0"/>
              <a:t>tuvieron lugar los primeros estudios relacionados con la vida en sociedad. Un estudio por nuestra parte arrojó una serie de datos que en cambio no nos resultaban aprovechables, incluso hacían que dicho nombre aportara connotaciones negativas, ya que la mencionada isla en épocas pasadas, fue considerada un lugar de libertinaje.</a:t>
            </a:r>
          </a:p>
          <a:p>
            <a:endParaRPr lang="es-MX" dirty="0" smtClean="0"/>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Investigación </a:t>
            </a:r>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t>Partiendo de nuestra investigación propusimos a nuestro cliente el cambio de </a:t>
            </a:r>
            <a:r>
              <a:rPr lang="es-MX" dirty="0" err="1" smtClean="0"/>
              <a:t>Citérea</a:t>
            </a:r>
            <a:r>
              <a:rPr lang="es-MX" dirty="0" smtClean="0"/>
              <a:t> por </a:t>
            </a:r>
            <a:r>
              <a:rPr lang="es-MX" dirty="0" err="1" smtClean="0"/>
              <a:t>Citeros</a:t>
            </a:r>
            <a:r>
              <a:rPr lang="es-MX" dirty="0" smtClean="0"/>
              <a:t>. </a:t>
            </a:r>
            <a:br>
              <a:rPr lang="es-MX" dirty="0" smtClean="0"/>
            </a:br>
            <a:r>
              <a:rPr lang="es-MX" dirty="0" smtClean="0"/>
              <a:t>Este termino </a:t>
            </a:r>
            <a:r>
              <a:rPr lang="es-MX" dirty="0" err="1" smtClean="0"/>
              <a:t>ademas</a:t>
            </a:r>
            <a:r>
              <a:rPr lang="es-MX" dirty="0" smtClean="0"/>
              <a:t> de ser muy similar hace referencia a la fuente de un río situada en un monte del mismo nombre, a la que acudían tres ninfas en busca del sus aguas. A estas aguas se les atribuía el poder de la sabiduría y el conocimiento, algo que se avenía muy bien a los propósitos o fines a los que se dedicaría esta iniciativa empresarial.</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Búsqueda de alternativas</a:t>
            </a:r>
            <a:endParaRPr lang="es-MX" dirty="0"/>
          </a:p>
        </p:txBody>
      </p:sp>
      <p:sp>
        <p:nvSpPr>
          <p:cNvPr id="3" name="2 Marcador de contenido"/>
          <p:cNvSpPr>
            <a:spLocks noGrp="1"/>
          </p:cNvSpPr>
          <p:nvPr>
            <p:ph idx="1"/>
          </p:nvPr>
        </p:nvSpPr>
        <p:spPr/>
        <p:txBody>
          <a:bodyPr/>
          <a:lstStyle/>
          <a:p>
            <a:r>
              <a:rPr lang="es-MX" dirty="0" smtClean="0"/>
              <a:t>Nuestra búsqueda de propuestas se concentró en el uso de elementos y temas relacionados con la cultura griega. También nos encargamos de buscar referencias que establecieran una relación directa con el mito de las tres ninfas y las fuentes del conocimiento.</a:t>
            </a: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Búsqueda de alternativas</a:t>
            </a:r>
            <a:endParaRPr lang="es-MX" dirty="0"/>
          </a:p>
        </p:txBody>
      </p:sp>
      <p:pic>
        <p:nvPicPr>
          <p:cNvPr id="6146" name="Picture 2" descr="http://www.assumptesdedisseny.com/casos/cite3.jpg"/>
          <p:cNvPicPr>
            <a:picLocks noChangeAspect="1" noChangeArrowheads="1"/>
          </p:cNvPicPr>
          <p:nvPr/>
        </p:nvPicPr>
        <p:blipFill>
          <a:blip r:embed="rId2" cstate="print"/>
          <a:srcRect/>
          <a:stretch>
            <a:fillRect/>
          </a:stretch>
        </p:blipFill>
        <p:spPr bwMode="auto">
          <a:xfrm>
            <a:off x="0" y="2300342"/>
            <a:ext cx="9119305" cy="2568818"/>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599</Words>
  <Application>Microsoft Office PowerPoint</Application>
  <PresentationFormat>Presentación en pantalla (4:3)</PresentationFormat>
  <Paragraphs>84</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Creación de logotipos </vt:lpstr>
      <vt:lpstr>Que es un logo y para que sirve</vt:lpstr>
      <vt:lpstr>Como puede estar confeccionado un logotipo  </vt:lpstr>
      <vt:lpstr>Un logotipo funcional y efectivo:</vt:lpstr>
      <vt:lpstr>Caso 2. Citeros</vt:lpstr>
      <vt:lpstr>Investigación</vt:lpstr>
      <vt:lpstr>Investigación </vt:lpstr>
      <vt:lpstr>Búsqueda de alternativas</vt:lpstr>
      <vt:lpstr>Búsqueda de alternativas</vt:lpstr>
      <vt:lpstr>Búsqueda de alternativas</vt:lpstr>
      <vt:lpstr>Búsqueda de alternativas</vt:lpstr>
      <vt:lpstr>Búsqueda de alternativas</vt:lpstr>
      <vt:lpstr>Propuesta final </vt:lpstr>
      <vt:lpstr>Aplicaciones </vt:lpstr>
      <vt:lpstr>Caso 2. Una finestra a la natura</vt:lpstr>
      <vt:lpstr>Objetivos publicitarios</vt:lpstr>
      <vt:lpstr>Ventajas o elementos a destacar</vt:lpstr>
      <vt:lpstr>Desarrollo del proyecto</vt:lpstr>
      <vt:lpstr>Desarrollo del proyecto</vt:lpstr>
      <vt:lpstr>Desarrollo del proyecto</vt:lpstr>
      <vt:lpstr>Primer elemento</vt:lpstr>
      <vt:lpstr>Primer elemento </vt:lpstr>
      <vt:lpstr>Segundo elemento </vt:lpstr>
      <vt:lpstr>Segundo elemento </vt:lpstr>
      <vt:lpstr>Tercer elemento </vt:lpstr>
      <vt:lpstr>Tercer elemento </vt:lpstr>
      <vt:lpstr>Concepto final</vt:lpstr>
      <vt:lpstr>MEDIOS, SOPORTES Y MERCHANDISING</vt:lpstr>
      <vt:lpstr>Caso 1. Cactus Events</vt:lpstr>
      <vt:lpstr>Análisis e Investigación.</vt:lpstr>
      <vt:lpstr>Análisis e Investigación.</vt:lpstr>
      <vt:lpstr>Búsqueda de alternativas</vt:lpstr>
      <vt:lpstr>Búsqueda de alternativas</vt:lpstr>
      <vt:lpstr>Búsqueda de alternativas</vt:lpstr>
      <vt:lpstr>Búsqueda de alternativas</vt:lpstr>
      <vt:lpstr>Búsqueda de alternativas</vt:lpstr>
      <vt:lpstr>Selección de una propuesta final</vt:lpstr>
      <vt:lpstr>Selección de una propuesta final</vt:lpstr>
      <vt:lpstr>Concepto terminado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Imagen corporativa</dc:title>
  <dc:creator>Carolina</dc:creator>
  <cp:lastModifiedBy>Caro</cp:lastModifiedBy>
  <cp:revision>17</cp:revision>
  <dcterms:created xsi:type="dcterms:W3CDTF">2014-04-07T04:15:22Z</dcterms:created>
  <dcterms:modified xsi:type="dcterms:W3CDTF">2016-03-01T00:11:28Z</dcterms:modified>
</cp:coreProperties>
</file>